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2" r:id="rId6"/>
    <p:sldId id="263" r:id="rId7"/>
    <p:sldId id="264" r:id="rId8"/>
    <p:sldId id="265" r:id="rId9"/>
    <p:sldId id="261" r:id="rId10"/>
    <p:sldId id="266" r:id="rId11"/>
    <p:sldId id="267" r:id="rId12"/>
    <p:sldId id="268" r:id="rId13"/>
    <p:sldId id="270" r:id="rId14"/>
    <p:sldId id="287" r:id="rId15"/>
    <p:sldId id="271" r:id="rId16"/>
    <p:sldId id="288" r:id="rId17"/>
    <p:sldId id="272" r:id="rId18"/>
    <p:sldId id="273" r:id="rId19"/>
    <p:sldId id="274" r:id="rId20"/>
    <p:sldId id="275" r:id="rId21"/>
    <p:sldId id="276" r:id="rId22"/>
    <p:sldId id="277" r:id="rId23"/>
    <p:sldId id="278" r:id="rId24"/>
    <p:sldId id="279" r:id="rId25"/>
    <p:sldId id="282" r:id="rId26"/>
    <p:sldId id="283" r:id="rId27"/>
    <p:sldId id="280" r:id="rId28"/>
    <p:sldId id="281" r:id="rId29"/>
    <p:sldId id="285" r:id="rId30"/>
    <p:sldId id="286" r:id="rId31"/>
    <p:sldId id="284" r:id="rId32"/>
    <p:sldId id="269" r:id="rId3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71B40D95-E0F1-479C-97DD-FB5F797574AB}">
          <p14:sldIdLst>
            <p14:sldId id="256"/>
            <p14:sldId id="258"/>
            <p14:sldId id="257"/>
            <p14:sldId id="259"/>
            <p14:sldId id="262"/>
            <p14:sldId id="263"/>
            <p14:sldId id="264"/>
            <p14:sldId id="265"/>
            <p14:sldId id="261"/>
            <p14:sldId id="266"/>
            <p14:sldId id="267"/>
            <p14:sldId id="268"/>
            <p14:sldId id="270"/>
            <p14:sldId id="287"/>
            <p14:sldId id="271"/>
            <p14:sldId id="288"/>
            <p14:sldId id="272"/>
            <p14:sldId id="273"/>
            <p14:sldId id="274"/>
            <p14:sldId id="275"/>
            <p14:sldId id="276"/>
            <p14:sldId id="277"/>
            <p14:sldId id="278"/>
            <p14:sldId id="279"/>
            <p14:sldId id="282"/>
            <p14:sldId id="283"/>
            <p14:sldId id="280"/>
            <p14:sldId id="281"/>
            <p14:sldId id="285"/>
            <p14:sldId id="286"/>
            <p14:sldId id="284"/>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648" y="58"/>
      </p:cViewPr>
      <p:guideLst/>
    </p:cSldViewPr>
  </p:slideViewPr>
  <p:notesTextViewPr>
    <p:cViewPr>
      <p:scale>
        <a:sx n="1" d="1"/>
        <a:sy n="1" d="1"/>
      </p:scale>
      <p:origin x="0" y="0"/>
    </p:cViewPr>
  </p:notesTextViewPr>
  <p:sorterViewPr>
    <p:cViewPr>
      <p:scale>
        <a:sx n="67" d="100"/>
        <a:sy n="67" d="100"/>
      </p:scale>
      <p:origin x="0" y="-199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80EFC0D-34D2-4806-B066-F2084F4A844F}" type="datetimeFigureOut">
              <a:rPr lang="fr-CA" smtClean="0"/>
              <a:t>2016-01-05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4051575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80EFC0D-34D2-4806-B066-F2084F4A844F}" type="datetimeFigureOut">
              <a:rPr lang="fr-CA" smtClean="0"/>
              <a:t>2016-01-05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3884823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80EFC0D-34D2-4806-B066-F2084F4A844F}" type="datetimeFigureOut">
              <a:rPr lang="fr-CA" smtClean="0"/>
              <a:t>2016-01-05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1232095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80EFC0D-34D2-4806-B066-F2084F4A844F}" type="datetimeFigureOut">
              <a:rPr lang="fr-CA" smtClean="0"/>
              <a:t>2016-01-05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1447824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0EFC0D-34D2-4806-B066-F2084F4A844F}" type="datetimeFigureOut">
              <a:rPr lang="fr-CA" smtClean="0"/>
              <a:t>2016-01-05</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407690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80EFC0D-34D2-4806-B066-F2084F4A844F}" type="datetimeFigureOut">
              <a:rPr lang="fr-CA" smtClean="0"/>
              <a:t>2016-01-05</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3874984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80EFC0D-34D2-4806-B066-F2084F4A844F}" type="datetimeFigureOut">
              <a:rPr lang="fr-CA" smtClean="0"/>
              <a:t>2016-01-05</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3476341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280EFC0D-34D2-4806-B066-F2084F4A844F}" type="datetimeFigureOut">
              <a:rPr lang="fr-CA" smtClean="0"/>
              <a:t>2016-01-05</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3624073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0EFC0D-34D2-4806-B066-F2084F4A844F}" type="datetimeFigureOut">
              <a:rPr lang="fr-CA" smtClean="0"/>
              <a:t>2016-01-05</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3085865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80EFC0D-34D2-4806-B066-F2084F4A844F}" type="datetimeFigureOut">
              <a:rPr lang="fr-CA" smtClean="0"/>
              <a:t>2016-01-05</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2867244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80EFC0D-34D2-4806-B066-F2084F4A844F}" type="datetimeFigureOut">
              <a:rPr lang="fr-CA" smtClean="0"/>
              <a:t>2016-01-05</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1D404503-6BB9-44DD-A38F-B8D229479E55}" type="slidenum">
              <a:rPr lang="fr-CA" smtClean="0"/>
              <a:t>‹#›</a:t>
            </a:fld>
            <a:endParaRPr lang="fr-CA"/>
          </a:p>
        </p:txBody>
      </p:sp>
    </p:spTree>
    <p:extLst>
      <p:ext uri="{BB962C8B-B14F-4D97-AF65-F5344CB8AC3E}">
        <p14:creationId xmlns:p14="http://schemas.microsoft.com/office/powerpoint/2010/main" val="4216939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0EFC0D-34D2-4806-B066-F2084F4A844F}" type="datetimeFigureOut">
              <a:rPr lang="fr-CA" smtClean="0"/>
              <a:t>2016-01-05</a:t>
            </a:fld>
            <a:endParaRPr lang="fr-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404503-6BB9-44DD-A38F-B8D229479E55}" type="slidenum">
              <a:rPr lang="fr-CA" smtClean="0"/>
              <a:t>‹#›</a:t>
            </a:fld>
            <a:endParaRPr lang="fr-CA"/>
          </a:p>
        </p:txBody>
      </p:sp>
    </p:spTree>
    <p:extLst>
      <p:ext uri="{BB962C8B-B14F-4D97-AF65-F5344CB8AC3E}">
        <p14:creationId xmlns:p14="http://schemas.microsoft.com/office/powerpoint/2010/main" val="17721691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ajer.synergiesprairies.ca/ajer/index.php/ajer/article/view/980" TargetMode="External"/><Relationship Id="rId2" Type="http://schemas.openxmlformats.org/officeDocument/2006/relationships/hyperlink" Target="http://link.springer.com/article/10.1007/s11159-013-9367-z"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223521"/>
            <a:ext cx="9144000" cy="2296160"/>
          </a:xfrm>
        </p:spPr>
        <p:txBody>
          <a:bodyPr>
            <a:normAutofit/>
          </a:bodyPr>
          <a:lstStyle/>
          <a:p>
            <a:r>
              <a:rPr lang="fr-CA" sz="4400" i="1" dirty="0" smtClean="0">
                <a:solidFill>
                  <a:srgbClr val="FF0000"/>
                </a:solidFill>
                <a:effectLst>
                  <a:outerShdw blurRad="38100" dist="38100" dir="2700000" algn="tl">
                    <a:srgbClr val="000000">
                      <a:alpha val="43137"/>
                    </a:srgbClr>
                  </a:outerShdw>
                </a:effectLst>
              </a:rPr>
              <a:t>Facteurs </a:t>
            </a:r>
            <a:r>
              <a:rPr lang="fr-CA" sz="4400" i="1" dirty="0">
                <a:solidFill>
                  <a:srgbClr val="FF0000"/>
                </a:solidFill>
                <a:effectLst>
                  <a:outerShdw blurRad="38100" dist="38100" dir="2700000" algn="tl">
                    <a:srgbClr val="000000">
                      <a:alpha val="43137"/>
                    </a:srgbClr>
                  </a:outerShdw>
                </a:effectLst>
              </a:rPr>
              <a:t>de décrochage en enseignement : réflexion à partir de l’analyse des recherches </a:t>
            </a:r>
            <a:r>
              <a:rPr lang="fr-CA" sz="4400" i="1" dirty="0" smtClean="0">
                <a:solidFill>
                  <a:srgbClr val="FF0000"/>
                </a:solidFill>
                <a:effectLst>
                  <a:outerShdw blurRad="38100" dist="38100" dir="2700000" algn="tl">
                    <a:srgbClr val="000000">
                      <a:alpha val="43137"/>
                    </a:srgbClr>
                  </a:outerShdw>
                </a:effectLst>
              </a:rPr>
              <a:t>récentes</a:t>
            </a:r>
            <a:endParaRPr lang="fr-CA" dirty="0"/>
          </a:p>
        </p:txBody>
      </p:sp>
      <p:sp>
        <p:nvSpPr>
          <p:cNvPr id="3" name="Sous-titre 2"/>
          <p:cNvSpPr>
            <a:spLocks noGrp="1"/>
          </p:cNvSpPr>
          <p:nvPr>
            <p:ph type="subTitle" idx="1"/>
          </p:nvPr>
        </p:nvSpPr>
        <p:spPr>
          <a:xfrm>
            <a:off x="1524000" y="2844801"/>
            <a:ext cx="9144000" cy="3397338"/>
          </a:xfrm>
        </p:spPr>
        <p:txBody>
          <a:bodyPr>
            <a:normAutofit fontScale="92500" lnSpcReduction="10000"/>
          </a:bodyPr>
          <a:lstStyle/>
          <a:p>
            <a:r>
              <a:rPr lang="fr-CA" dirty="0" smtClean="0">
                <a:solidFill>
                  <a:schemeClr val="accent1">
                    <a:lumMod val="60000"/>
                    <a:lumOff val="40000"/>
                  </a:schemeClr>
                </a:solidFill>
              </a:rPr>
              <a:t>Stéphane Martineau (UQTR), </a:t>
            </a:r>
          </a:p>
          <a:p>
            <a:r>
              <a:rPr lang="fr-CA" dirty="0" smtClean="0">
                <a:solidFill>
                  <a:schemeClr val="accent1">
                    <a:lumMod val="60000"/>
                    <a:lumOff val="40000"/>
                  </a:schemeClr>
                </a:solidFill>
              </a:rPr>
              <a:t>Joséphine </a:t>
            </a:r>
            <a:r>
              <a:rPr lang="fr-CA" dirty="0" err="1" smtClean="0">
                <a:solidFill>
                  <a:schemeClr val="accent1">
                    <a:lumMod val="60000"/>
                    <a:lumOff val="40000"/>
                  </a:schemeClr>
                </a:solidFill>
              </a:rPr>
              <a:t>Mukamurera</a:t>
            </a:r>
            <a:r>
              <a:rPr lang="fr-CA" dirty="0" smtClean="0">
                <a:solidFill>
                  <a:schemeClr val="accent1">
                    <a:lumMod val="60000"/>
                    <a:lumOff val="40000"/>
                  </a:schemeClr>
                </a:solidFill>
              </a:rPr>
              <a:t> (U. de Sherbrooke), </a:t>
            </a:r>
          </a:p>
          <a:p>
            <a:r>
              <a:rPr lang="fr-CA" dirty="0" smtClean="0">
                <a:solidFill>
                  <a:schemeClr val="accent1">
                    <a:lumMod val="60000"/>
                    <a:lumOff val="40000"/>
                  </a:schemeClr>
                </a:solidFill>
              </a:rPr>
              <a:t>Thierry </a:t>
            </a:r>
            <a:r>
              <a:rPr lang="fr-CA" dirty="0" err="1" smtClean="0">
                <a:solidFill>
                  <a:schemeClr val="accent1">
                    <a:lumMod val="60000"/>
                    <a:lumOff val="40000"/>
                  </a:schemeClr>
                </a:solidFill>
              </a:rPr>
              <a:t>Karsenti</a:t>
            </a:r>
            <a:r>
              <a:rPr lang="fr-CA" dirty="0" smtClean="0">
                <a:solidFill>
                  <a:schemeClr val="accent1">
                    <a:lumMod val="60000"/>
                    <a:lumOff val="40000"/>
                  </a:schemeClr>
                </a:solidFill>
              </a:rPr>
              <a:t> (U. de Montréal), </a:t>
            </a:r>
          </a:p>
          <a:p>
            <a:r>
              <a:rPr lang="fr-CA" dirty="0" smtClean="0">
                <a:solidFill>
                  <a:schemeClr val="accent1">
                    <a:lumMod val="60000"/>
                    <a:lumOff val="40000"/>
                  </a:schemeClr>
                </a:solidFill>
              </a:rPr>
              <a:t>Simon </a:t>
            </a:r>
            <a:r>
              <a:rPr lang="fr-CA" dirty="0" err="1" smtClean="0">
                <a:solidFill>
                  <a:schemeClr val="accent1">
                    <a:lumMod val="60000"/>
                    <a:lumOff val="40000"/>
                  </a:schemeClr>
                </a:solidFill>
              </a:rPr>
              <a:t>Collin</a:t>
            </a:r>
            <a:r>
              <a:rPr lang="fr-CA" dirty="0" smtClean="0">
                <a:solidFill>
                  <a:schemeClr val="accent1">
                    <a:lumMod val="60000"/>
                    <a:lumOff val="40000"/>
                  </a:schemeClr>
                </a:solidFill>
              </a:rPr>
              <a:t> (UQAM)</a:t>
            </a:r>
          </a:p>
          <a:p>
            <a:r>
              <a:rPr lang="fr-CA" dirty="0" smtClean="0">
                <a:solidFill>
                  <a:schemeClr val="accent4"/>
                </a:solidFill>
              </a:rPr>
              <a:t>CENTRE DE RECHERCHE INTERUNIVERSITAIRE SUR LA FORMATION ET LA PROFESSION ENSEIGNANTE (CRIFPE)</a:t>
            </a:r>
            <a:endParaRPr lang="fr-CA" dirty="0"/>
          </a:p>
          <a:p>
            <a:r>
              <a:rPr lang="fr-CA" dirty="0" smtClean="0"/>
              <a:t>Journée du CPIQ</a:t>
            </a:r>
          </a:p>
          <a:p>
            <a:r>
              <a:rPr lang="fr-CA" dirty="0" smtClean="0"/>
              <a:t>Trois-Rivières</a:t>
            </a:r>
          </a:p>
          <a:p>
            <a:r>
              <a:rPr lang="fr-CA" dirty="0" smtClean="0"/>
              <a:t>30 </a:t>
            </a:r>
            <a:r>
              <a:rPr lang="fr-CA" dirty="0" err="1" smtClean="0"/>
              <a:t>novemnbre</a:t>
            </a:r>
            <a:r>
              <a:rPr lang="fr-CA" dirty="0" smtClean="0"/>
              <a:t> 2013</a:t>
            </a:r>
            <a:endParaRPr lang="fr-CA"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977" y="2486706"/>
            <a:ext cx="1914525" cy="1914525"/>
          </a:xfrm>
          <a:prstGeom prst="rect">
            <a:avLst/>
          </a:prstGeom>
        </p:spPr>
      </p:pic>
    </p:spTree>
    <p:extLst>
      <p:ext uri="{BB962C8B-B14F-4D97-AF65-F5344CB8AC3E}">
        <p14:creationId xmlns:p14="http://schemas.microsoft.com/office/powerpoint/2010/main" val="3463421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L’Insertion professionnelle : une période sensible</a:t>
            </a:r>
            <a:endParaRPr lang="fr-CA" dirty="0">
              <a:solidFill>
                <a:srgbClr val="92D050"/>
              </a:solidFill>
            </a:endParaRPr>
          </a:p>
        </p:txBody>
      </p:sp>
      <p:sp>
        <p:nvSpPr>
          <p:cNvPr id="3" name="Espace réservé du contenu 2"/>
          <p:cNvSpPr>
            <a:spLocks noGrp="1"/>
          </p:cNvSpPr>
          <p:nvPr>
            <p:ph idx="1"/>
          </p:nvPr>
        </p:nvSpPr>
        <p:spPr/>
        <p:txBody>
          <a:bodyPr>
            <a:noAutofit/>
          </a:bodyPr>
          <a:lstStyle/>
          <a:p>
            <a:r>
              <a:rPr lang="fr-CA" sz="3200" dirty="0" smtClean="0"/>
              <a:t>Durée : 5 à 7 ans</a:t>
            </a:r>
          </a:p>
          <a:p>
            <a:r>
              <a:rPr lang="fr-CA" sz="3200" dirty="0" smtClean="0"/>
              <a:t>Période sensible parce que :</a:t>
            </a:r>
          </a:p>
          <a:p>
            <a:r>
              <a:rPr lang="fr-CA" sz="3200" dirty="0"/>
              <a:t>L</a:t>
            </a:r>
            <a:r>
              <a:rPr lang="fr-CA" sz="3200" dirty="0" smtClean="0"/>
              <a:t>e </a:t>
            </a:r>
            <a:r>
              <a:rPr lang="fr-CA" sz="3200" dirty="0"/>
              <a:t>manque </a:t>
            </a:r>
            <a:r>
              <a:rPr lang="fr-CA" sz="3200" dirty="0" smtClean="0"/>
              <a:t>d’expérience inhérent à l’insertion professionnelle </a:t>
            </a:r>
            <a:r>
              <a:rPr lang="fr-CA" sz="3200" dirty="0"/>
              <a:t>implique une moins grande </a:t>
            </a:r>
            <a:r>
              <a:rPr lang="fr-CA" sz="3200" dirty="0" smtClean="0"/>
              <a:t>facilité à gérer </a:t>
            </a:r>
            <a:r>
              <a:rPr lang="fr-CA" sz="3200" dirty="0"/>
              <a:t>les </a:t>
            </a:r>
            <a:r>
              <a:rPr lang="fr-CA" sz="3200" dirty="0" smtClean="0"/>
              <a:t>problèmes quotidiens et </a:t>
            </a:r>
            <a:r>
              <a:rPr lang="fr-CA" sz="3200" dirty="0"/>
              <a:t>un </a:t>
            </a:r>
            <a:r>
              <a:rPr lang="fr-CA" sz="3200" dirty="0" smtClean="0"/>
              <a:t>plus grand besoin de </a:t>
            </a:r>
            <a:r>
              <a:rPr lang="fr-CA" sz="3200" dirty="0"/>
              <a:t>temps pour s’organiser, </a:t>
            </a:r>
            <a:r>
              <a:rPr lang="fr-CA" sz="3200" dirty="0" smtClean="0"/>
              <a:t>parallèlement à l’internalisation progressive </a:t>
            </a:r>
            <a:r>
              <a:rPr lang="fr-CA" sz="3200" dirty="0"/>
              <a:t>des codes professionnels plus ou moins formels du corps </a:t>
            </a:r>
            <a:r>
              <a:rPr lang="fr-CA" sz="3200" dirty="0" smtClean="0"/>
              <a:t>enseignant.</a:t>
            </a:r>
          </a:p>
          <a:p>
            <a:r>
              <a:rPr lang="fr-CA" sz="3200" dirty="0" smtClean="0"/>
              <a:t>Tendance à l’idéalisation (choc de la réalité qui fait mal…)</a:t>
            </a:r>
            <a:endParaRPr lang="fr-CA" sz="3200" dirty="0"/>
          </a:p>
        </p:txBody>
      </p:sp>
    </p:spTree>
    <p:extLst>
      <p:ext uri="{BB962C8B-B14F-4D97-AF65-F5344CB8AC3E}">
        <p14:creationId xmlns:p14="http://schemas.microsoft.com/office/powerpoint/2010/main" val="3802733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L’Insertion professionnelle : une période </a:t>
            </a:r>
            <a:r>
              <a:rPr lang="fr-CA" dirty="0" smtClean="0">
                <a:solidFill>
                  <a:srgbClr val="92D050"/>
                </a:solidFill>
              </a:rPr>
              <a:t>sensible (suite)</a:t>
            </a:r>
            <a:endParaRPr lang="fr-CA" dirty="0"/>
          </a:p>
        </p:txBody>
      </p:sp>
      <p:sp>
        <p:nvSpPr>
          <p:cNvPr id="3" name="Espace réservé du contenu 2"/>
          <p:cNvSpPr>
            <a:spLocks noGrp="1"/>
          </p:cNvSpPr>
          <p:nvPr>
            <p:ph idx="1"/>
          </p:nvPr>
        </p:nvSpPr>
        <p:spPr/>
        <p:txBody>
          <a:bodyPr>
            <a:normAutofit/>
          </a:bodyPr>
          <a:lstStyle/>
          <a:p>
            <a:r>
              <a:rPr lang="fr-CA" sz="3200" dirty="0"/>
              <a:t>L</a:t>
            </a:r>
            <a:r>
              <a:rPr lang="fr-CA" sz="3200" dirty="0" smtClean="0"/>
              <a:t>’insertion </a:t>
            </a:r>
            <a:r>
              <a:rPr lang="fr-CA" sz="3200" dirty="0"/>
              <a:t>professionnelle de </a:t>
            </a:r>
            <a:r>
              <a:rPr lang="fr-CA" sz="3200" dirty="0" smtClean="0"/>
              <a:t>l’enseignant </a:t>
            </a:r>
            <a:r>
              <a:rPr lang="fr-CA" sz="3200" dirty="0"/>
              <a:t>ne se fait pas de </a:t>
            </a:r>
            <a:r>
              <a:rPr lang="fr-CA" sz="3200" dirty="0" smtClean="0"/>
              <a:t>façon graduée, contrairement </a:t>
            </a:r>
            <a:r>
              <a:rPr lang="fr-CA" sz="3200" dirty="0"/>
              <a:t> </a:t>
            </a:r>
            <a:r>
              <a:rPr lang="fr-CA" sz="3200" dirty="0" smtClean="0"/>
              <a:t>à d’autres </a:t>
            </a:r>
            <a:r>
              <a:rPr lang="fr-CA" sz="3200" dirty="0"/>
              <a:t>professions, de sorte que toutes les </a:t>
            </a:r>
            <a:r>
              <a:rPr lang="fr-CA" sz="3200" dirty="0" smtClean="0"/>
              <a:t>responsabilités professionnelles </a:t>
            </a:r>
            <a:r>
              <a:rPr lang="fr-CA" sz="3200" dirty="0"/>
              <a:t>lui </a:t>
            </a:r>
            <a:r>
              <a:rPr lang="fr-CA" sz="3200" dirty="0" smtClean="0"/>
              <a:t>incombent au même titre qu’un enseignant chevronné .</a:t>
            </a:r>
          </a:p>
          <a:p>
            <a:r>
              <a:rPr lang="fr-CA" sz="3200" dirty="0" smtClean="0"/>
              <a:t>L’entrée </a:t>
            </a:r>
            <a:r>
              <a:rPr lang="fr-CA" sz="3200" dirty="0"/>
              <a:t>en fonction </a:t>
            </a:r>
            <a:r>
              <a:rPr lang="fr-CA" sz="3200" dirty="0" smtClean="0"/>
              <a:t>– au Québec notamment – est caractérisée </a:t>
            </a:r>
            <a:r>
              <a:rPr lang="fr-CA" sz="3200" dirty="0"/>
              <a:t>par </a:t>
            </a:r>
            <a:r>
              <a:rPr lang="fr-CA" sz="3200" dirty="0" smtClean="0"/>
              <a:t>l’instabilité et la précarité, </a:t>
            </a:r>
            <a:r>
              <a:rPr lang="fr-CA" sz="3200" dirty="0"/>
              <a:t>qu’il s’agisse d’horaires d’enseignement, de disciplines </a:t>
            </a:r>
            <a:r>
              <a:rPr lang="fr-CA" sz="3200" dirty="0" smtClean="0"/>
              <a:t>enseignées </a:t>
            </a:r>
            <a:r>
              <a:rPr lang="fr-CA" sz="3200" dirty="0"/>
              <a:t>ou </a:t>
            </a:r>
            <a:r>
              <a:rPr lang="fr-CA" sz="3200" dirty="0" smtClean="0"/>
              <a:t>de contrats d’embauche.</a:t>
            </a:r>
          </a:p>
        </p:txBody>
      </p:sp>
    </p:spTree>
    <p:extLst>
      <p:ext uri="{BB962C8B-B14F-4D97-AF65-F5344CB8AC3E}">
        <p14:creationId xmlns:p14="http://schemas.microsoft.com/office/powerpoint/2010/main" val="21978290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L’Insertion professionnelle : une période sensible (suite)</a:t>
            </a:r>
            <a:endParaRPr lang="fr-CA" dirty="0"/>
          </a:p>
        </p:txBody>
      </p:sp>
      <p:sp>
        <p:nvSpPr>
          <p:cNvPr id="3" name="Espace réservé du contenu 2"/>
          <p:cNvSpPr>
            <a:spLocks noGrp="1"/>
          </p:cNvSpPr>
          <p:nvPr>
            <p:ph idx="1"/>
          </p:nvPr>
        </p:nvSpPr>
        <p:spPr/>
        <p:txBody>
          <a:bodyPr>
            <a:noAutofit/>
          </a:bodyPr>
          <a:lstStyle/>
          <a:p>
            <a:r>
              <a:rPr lang="fr-CA" sz="3200" dirty="0" smtClean="0"/>
              <a:t>En somme, le débutant endosse </a:t>
            </a:r>
            <a:r>
              <a:rPr lang="fr-CA" sz="3200" dirty="0"/>
              <a:t>les </a:t>
            </a:r>
            <a:r>
              <a:rPr lang="fr-CA" sz="3200" dirty="0" smtClean="0"/>
              <a:t>mêmes responsabilités qu’un enseignant chevronné (mais n’a pas </a:t>
            </a:r>
            <a:r>
              <a:rPr lang="fr-CA" sz="3200" dirty="0"/>
              <a:t>son </a:t>
            </a:r>
            <a:r>
              <a:rPr lang="fr-CA" sz="3200" dirty="0" smtClean="0"/>
              <a:t>expérience</a:t>
            </a:r>
            <a:r>
              <a:rPr lang="fr-CA" sz="3200" dirty="0"/>
              <a:t>)</a:t>
            </a:r>
            <a:r>
              <a:rPr lang="fr-CA" sz="3200" dirty="0" smtClean="0"/>
              <a:t> </a:t>
            </a:r>
            <a:r>
              <a:rPr lang="fr-CA" sz="3200" dirty="0"/>
              <a:t>ce qui signifie qu’il est </a:t>
            </a:r>
            <a:r>
              <a:rPr lang="fr-CA" sz="3200" dirty="0" smtClean="0"/>
              <a:t>supposé</a:t>
            </a:r>
            <a:r>
              <a:rPr lang="fr-CA" sz="3200" dirty="0"/>
              <a:t> </a:t>
            </a:r>
            <a:r>
              <a:rPr lang="fr-CA" sz="3200" dirty="0" smtClean="0"/>
              <a:t>exploiter </a:t>
            </a:r>
            <a:r>
              <a:rPr lang="fr-CA" sz="3200" dirty="0"/>
              <a:t>sa pleine </a:t>
            </a:r>
            <a:r>
              <a:rPr lang="fr-CA" sz="3200" dirty="0" smtClean="0"/>
              <a:t>compétence en  enseignement, </a:t>
            </a:r>
            <a:r>
              <a:rPr lang="fr-CA" sz="3200" dirty="0"/>
              <a:t>alors qu’elle est justement </a:t>
            </a:r>
            <a:r>
              <a:rPr lang="fr-CA" sz="3200" dirty="0" smtClean="0"/>
              <a:t>en période construction.</a:t>
            </a:r>
          </a:p>
          <a:p>
            <a:r>
              <a:rPr lang="fr-CA" sz="3200" dirty="0" smtClean="0"/>
              <a:t>Et tout cela se fait dans </a:t>
            </a:r>
            <a:r>
              <a:rPr lang="fr-CA" sz="3200" dirty="0"/>
              <a:t>un contexte professionnel </a:t>
            </a:r>
            <a:r>
              <a:rPr lang="fr-CA" sz="3200" dirty="0" smtClean="0"/>
              <a:t>souvent instable</a:t>
            </a:r>
            <a:r>
              <a:rPr lang="fr-CA" sz="3200" dirty="0"/>
              <a:t>. </a:t>
            </a:r>
            <a:endParaRPr lang="fr-CA" sz="3200" dirty="0" smtClean="0"/>
          </a:p>
          <a:p>
            <a:r>
              <a:rPr lang="fr-CA" sz="3200" dirty="0" smtClean="0"/>
              <a:t>Donc, par </a:t>
            </a:r>
            <a:r>
              <a:rPr lang="fr-CA" sz="3200" dirty="0"/>
              <a:t>les </a:t>
            </a:r>
            <a:r>
              <a:rPr lang="fr-CA" sz="3200" dirty="0" smtClean="0"/>
              <a:t>défis </a:t>
            </a:r>
            <a:r>
              <a:rPr lang="fr-CA" sz="3200" dirty="0"/>
              <a:t>que pose l’insertion professionnelle, </a:t>
            </a:r>
            <a:r>
              <a:rPr lang="fr-CA" sz="3200" dirty="0" smtClean="0"/>
              <a:t>on comprend facilement qu’il s’agit d’une période </a:t>
            </a:r>
            <a:r>
              <a:rPr lang="fr-CA" sz="3200" dirty="0"/>
              <a:t>propice au </a:t>
            </a:r>
            <a:r>
              <a:rPr lang="fr-CA" sz="3200" dirty="0" smtClean="0"/>
              <a:t>décrochage.</a:t>
            </a:r>
            <a:endParaRPr lang="fr-CA" sz="3200" dirty="0"/>
          </a:p>
        </p:txBody>
      </p:sp>
    </p:spTree>
    <p:extLst>
      <p:ext uri="{BB962C8B-B14F-4D97-AF65-F5344CB8AC3E}">
        <p14:creationId xmlns:p14="http://schemas.microsoft.com/office/powerpoint/2010/main" val="4563043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Deux manières de problématiser le décrochage</a:t>
            </a:r>
            <a:endParaRPr lang="fr-CA" dirty="0">
              <a:solidFill>
                <a:srgbClr val="92D050"/>
              </a:solidFill>
            </a:endParaRPr>
          </a:p>
        </p:txBody>
      </p:sp>
      <p:sp>
        <p:nvSpPr>
          <p:cNvPr id="3" name="Espace réservé du contenu 2"/>
          <p:cNvSpPr>
            <a:spLocks noGrp="1"/>
          </p:cNvSpPr>
          <p:nvPr>
            <p:ph idx="1"/>
          </p:nvPr>
        </p:nvSpPr>
        <p:spPr/>
        <p:txBody>
          <a:bodyPr>
            <a:normAutofit fontScale="92500" lnSpcReduction="10000"/>
          </a:bodyPr>
          <a:lstStyle/>
          <a:p>
            <a:r>
              <a:rPr lang="fr-CA" sz="6000" dirty="0" smtClean="0"/>
              <a:t>Le coût financier du décrochage</a:t>
            </a:r>
          </a:p>
          <a:p>
            <a:pPr lvl="2"/>
            <a:r>
              <a:rPr lang="fr-CA" sz="5200" dirty="0" smtClean="0"/>
              <a:t>Ça coûte cher le décrochage</a:t>
            </a:r>
          </a:p>
          <a:p>
            <a:r>
              <a:rPr lang="fr-CA" sz="6000" dirty="0" smtClean="0"/>
              <a:t>Les incidences sur la qualité de l’enseignement</a:t>
            </a:r>
          </a:p>
          <a:p>
            <a:pPr lvl="2"/>
            <a:r>
              <a:rPr lang="fr-CA" sz="5200" dirty="0" smtClean="0"/>
              <a:t>Ça nuit à la qualité de l’enseignement</a:t>
            </a:r>
            <a:endParaRPr lang="fr-CA" sz="5200" dirty="0"/>
          </a:p>
        </p:txBody>
      </p:sp>
    </p:spTree>
    <p:extLst>
      <p:ext uri="{BB962C8B-B14F-4D97-AF65-F5344CB8AC3E}">
        <p14:creationId xmlns:p14="http://schemas.microsoft.com/office/powerpoint/2010/main" val="7329248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Une problématique internationale</a:t>
            </a:r>
            <a:endParaRPr lang="fr-CA" dirty="0">
              <a:solidFill>
                <a:srgbClr val="92D050"/>
              </a:solidFill>
            </a:endParaRPr>
          </a:p>
        </p:txBody>
      </p:sp>
      <p:sp>
        <p:nvSpPr>
          <p:cNvPr id="3" name="Espace réservé du contenu 2"/>
          <p:cNvSpPr>
            <a:spLocks noGrp="1"/>
          </p:cNvSpPr>
          <p:nvPr>
            <p:ph idx="1"/>
          </p:nvPr>
        </p:nvSpPr>
        <p:spPr/>
        <p:txBody>
          <a:bodyPr>
            <a:normAutofit lnSpcReduction="10000"/>
          </a:bodyPr>
          <a:lstStyle/>
          <a:p>
            <a:pPr algn="just"/>
            <a:r>
              <a:rPr lang="fr-CA" dirty="0" err="1"/>
              <a:t>Stoel</a:t>
            </a:r>
            <a:r>
              <a:rPr lang="fr-CA" dirty="0"/>
              <a:t> et Thant (2002) </a:t>
            </a:r>
            <a:r>
              <a:rPr lang="fr-CA" dirty="0" smtClean="0"/>
              <a:t>soutiennent qu’au </a:t>
            </a:r>
            <a:r>
              <a:rPr lang="fr-CA" dirty="0">
                <a:solidFill>
                  <a:srgbClr val="FFC000"/>
                </a:solidFill>
              </a:rPr>
              <a:t>Royaume-Uni</a:t>
            </a:r>
            <a:r>
              <a:rPr lang="fr-CA" dirty="0"/>
              <a:t>, </a:t>
            </a:r>
            <a:r>
              <a:rPr lang="fr-CA" dirty="0">
                <a:solidFill>
                  <a:srgbClr val="00B0F0"/>
                </a:solidFill>
              </a:rPr>
              <a:t>40 % </a:t>
            </a:r>
            <a:r>
              <a:rPr lang="fr-CA" dirty="0" smtClean="0"/>
              <a:t>des enseignants débutants </a:t>
            </a:r>
            <a:r>
              <a:rPr lang="fr-CA" dirty="0"/>
              <a:t>abandonnent la profession </a:t>
            </a:r>
            <a:r>
              <a:rPr lang="fr-CA" dirty="0" smtClean="0"/>
              <a:t>au cours </a:t>
            </a:r>
            <a:r>
              <a:rPr lang="fr-CA" dirty="0"/>
              <a:t>de leurs trois </a:t>
            </a:r>
            <a:r>
              <a:rPr lang="fr-CA" dirty="0" smtClean="0"/>
              <a:t>premières années </a:t>
            </a:r>
            <a:r>
              <a:rPr lang="fr-CA" dirty="0"/>
              <a:t>de </a:t>
            </a:r>
            <a:r>
              <a:rPr lang="fr-CA" dirty="0" smtClean="0"/>
              <a:t>pratique.</a:t>
            </a:r>
          </a:p>
          <a:p>
            <a:pPr algn="just"/>
            <a:r>
              <a:rPr lang="fr-CA" dirty="0"/>
              <a:t>Aux </a:t>
            </a:r>
            <a:r>
              <a:rPr lang="fr-CA" dirty="0" smtClean="0">
                <a:solidFill>
                  <a:srgbClr val="FFC000"/>
                </a:solidFill>
              </a:rPr>
              <a:t>États-Unis</a:t>
            </a:r>
            <a:r>
              <a:rPr lang="fr-CA" dirty="0">
                <a:solidFill>
                  <a:srgbClr val="FFC000"/>
                </a:solidFill>
              </a:rPr>
              <a:t>, </a:t>
            </a:r>
            <a:r>
              <a:rPr lang="fr-CA" dirty="0" err="1"/>
              <a:t>Ingersoll</a:t>
            </a:r>
            <a:r>
              <a:rPr lang="fr-CA" dirty="0"/>
              <a:t> (2002) note que le taux de </a:t>
            </a:r>
            <a:r>
              <a:rPr lang="fr-CA" dirty="0" smtClean="0"/>
              <a:t>décrochage enseignant </a:t>
            </a:r>
            <a:r>
              <a:rPr lang="fr-CA" dirty="0"/>
              <a:t>est </a:t>
            </a:r>
            <a:r>
              <a:rPr lang="fr-CA" dirty="0" smtClean="0"/>
              <a:t>plus élevé </a:t>
            </a:r>
            <a:r>
              <a:rPr lang="fr-CA" dirty="0"/>
              <a:t>que dans d’autres professions : </a:t>
            </a:r>
            <a:r>
              <a:rPr lang="fr-CA" dirty="0">
                <a:solidFill>
                  <a:srgbClr val="00B0F0"/>
                </a:solidFill>
              </a:rPr>
              <a:t>46 %</a:t>
            </a:r>
            <a:r>
              <a:rPr lang="fr-CA" dirty="0"/>
              <a:t> des nouveaux enseignants </a:t>
            </a:r>
            <a:r>
              <a:rPr lang="fr-CA" dirty="0" smtClean="0"/>
              <a:t>délaisseraient</a:t>
            </a:r>
            <a:r>
              <a:rPr lang="fr-CA" dirty="0"/>
              <a:t> </a:t>
            </a:r>
            <a:r>
              <a:rPr lang="fr-CA" dirty="0" smtClean="0"/>
              <a:t> l’école </a:t>
            </a:r>
            <a:r>
              <a:rPr lang="fr-CA" dirty="0"/>
              <a:t>au cours des </a:t>
            </a:r>
            <a:r>
              <a:rPr lang="fr-CA" dirty="0" smtClean="0"/>
              <a:t>cinq premières années </a:t>
            </a:r>
            <a:r>
              <a:rPr lang="fr-CA" dirty="0"/>
              <a:t>de pratique</a:t>
            </a:r>
            <a:r>
              <a:rPr lang="fr-CA" dirty="0" smtClean="0"/>
              <a:t>.</a:t>
            </a:r>
          </a:p>
          <a:p>
            <a:pPr algn="just"/>
            <a:r>
              <a:rPr lang="fr-CA" dirty="0"/>
              <a:t>Au </a:t>
            </a:r>
            <a:r>
              <a:rPr lang="fr-CA" dirty="0">
                <a:solidFill>
                  <a:srgbClr val="FFC000"/>
                </a:solidFill>
              </a:rPr>
              <a:t>Canada</a:t>
            </a:r>
            <a:r>
              <a:rPr lang="fr-CA" dirty="0"/>
              <a:t>, la </a:t>
            </a:r>
            <a:r>
              <a:rPr lang="fr-CA" dirty="0" smtClean="0"/>
              <a:t>Fédération </a:t>
            </a:r>
            <a:r>
              <a:rPr lang="fr-CA" dirty="0"/>
              <a:t>canadienne des enseignantes et </a:t>
            </a:r>
            <a:r>
              <a:rPr lang="fr-CA" dirty="0" smtClean="0"/>
              <a:t>des enseignants </a:t>
            </a:r>
            <a:r>
              <a:rPr lang="fr-CA" dirty="0"/>
              <a:t>(</a:t>
            </a:r>
            <a:r>
              <a:rPr lang="fr-CA" dirty="0" smtClean="0"/>
              <a:t>FCE) estimait </a:t>
            </a:r>
            <a:r>
              <a:rPr lang="fr-CA" dirty="0"/>
              <a:t>en 2004 que le taux de </a:t>
            </a:r>
            <a:r>
              <a:rPr lang="fr-CA" dirty="0" smtClean="0"/>
              <a:t>décrochage </a:t>
            </a:r>
            <a:r>
              <a:rPr lang="fr-CA" dirty="0"/>
              <a:t>des praticiens </a:t>
            </a:r>
            <a:r>
              <a:rPr lang="fr-CA" dirty="0" smtClean="0"/>
              <a:t>était </a:t>
            </a:r>
            <a:r>
              <a:rPr lang="fr-CA" dirty="0"/>
              <a:t>d’environ </a:t>
            </a:r>
            <a:r>
              <a:rPr lang="fr-CA" dirty="0">
                <a:solidFill>
                  <a:srgbClr val="00B0F0"/>
                </a:solidFill>
              </a:rPr>
              <a:t>30 </a:t>
            </a:r>
            <a:r>
              <a:rPr lang="fr-CA" dirty="0" smtClean="0">
                <a:solidFill>
                  <a:srgbClr val="00B0F0"/>
                </a:solidFill>
              </a:rPr>
              <a:t>%</a:t>
            </a:r>
            <a:r>
              <a:rPr lang="fr-CA" dirty="0" smtClean="0"/>
              <a:t> durant </a:t>
            </a:r>
            <a:r>
              <a:rPr lang="fr-CA" dirty="0"/>
              <a:t>les cinq </a:t>
            </a:r>
            <a:r>
              <a:rPr lang="fr-CA" dirty="0" smtClean="0"/>
              <a:t>premières années </a:t>
            </a:r>
            <a:r>
              <a:rPr lang="fr-CA" dirty="0"/>
              <a:t>de leur </a:t>
            </a:r>
            <a:r>
              <a:rPr lang="fr-CA" dirty="0" smtClean="0"/>
              <a:t>carrière</a:t>
            </a:r>
            <a:r>
              <a:rPr lang="fr-CA" dirty="0"/>
              <a:t>.</a:t>
            </a:r>
          </a:p>
        </p:txBody>
      </p:sp>
    </p:spTree>
    <p:extLst>
      <p:ext uri="{BB962C8B-B14F-4D97-AF65-F5344CB8AC3E}">
        <p14:creationId xmlns:p14="http://schemas.microsoft.com/office/powerpoint/2010/main" val="2036664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Ampleur du problème au Québec</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4400" dirty="0" smtClean="0"/>
              <a:t>Entre 15 et 20 % de décrochage de la profession au Québec .</a:t>
            </a:r>
            <a:endParaRPr lang="fr-CA" sz="4400" dirty="0"/>
          </a:p>
          <a:p>
            <a:pPr lvl="1"/>
            <a:r>
              <a:rPr lang="fr-CA" sz="4000" dirty="0" smtClean="0"/>
              <a:t>Comit</a:t>
            </a:r>
            <a:r>
              <a:rPr lang="fr-CA" sz="4000" dirty="0"/>
              <a:t>é</a:t>
            </a:r>
            <a:r>
              <a:rPr lang="fr-CA" sz="4000" dirty="0" smtClean="0"/>
              <a:t> </a:t>
            </a:r>
            <a:r>
              <a:rPr lang="fr-CA" sz="4000" dirty="0"/>
              <a:t>d’orientation de la formation </a:t>
            </a:r>
            <a:r>
              <a:rPr lang="fr-CA" sz="4000" dirty="0" smtClean="0"/>
              <a:t>du personnel </a:t>
            </a:r>
            <a:r>
              <a:rPr lang="fr-CA" sz="4000" dirty="0"/>
              <a:t>enseignant (COFPE</a:t>
            </a:r>
            <a:r>
              <a:rPr lang="fr-CA" sz="4000" dirty="0" smtClean="0"/>
              <a:t>)</a:t>
            </a:r>
          </a:p>
          <a:p>
            <a:pPr lvl="1"/>
            <a:r>
              <a:rPr lang="fr-CA" sz="4000" dirty="0" smtClean="0"/>
              <a:t>Fédération des syndicats de l’enseignement (FSE)</a:t>
            </a:r>
            <a:endParaRPr lang="fr-CA" sz="4000" dirty="0"/>
          </a:p>
        </p:txBody>
      </p:sp>
    </p:spTree>
    <p:extLst>
      <p:ext uri="{BB962C8B-B14F-4D97-AF65-F5344CB8AC3E}">
        <p14:creationId xmlns:p14="http://schemas.microsoft.com/office/powerpoint/2010/main" val="15889253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Trois types de facteurs</a:t>
            </a:r>
            <a:endParaRPr lang="fr-CA" dirty="0">
              <a:solidFill>
                <a:srgbClr val="92D050"/>
              </a:solidFill>
            </a:endParaRPr>
          </a:p>
        </p:txBody>
      </p:sp>
      <p:sp>
        <p:nvSpPr>
          <p:cNvPr id="3" name="Espace réservé du contenu 2"/>
          <p:cNvSpPr>
            <a:spLocks noGrp="1"/>
          </p:cNvSpPr>
          <p:nvPr>
            <p:ph idx="1"/>
          </p:nvPr>
        </p:nvSpPr>
        <p:spPr/>
        <p:txBody>
          <a:bodyPr/>
          <a:lstStyle/>
          <a:p>
            <a:r>
              <a:rPr lang="fr-CA" sz="6600" dirty="0" smtClean="0"/>
              <a:t>Liés à la tâche enseignante</a:t>
            </a:r>
          </a:p>
          <a:p>
            <a:r>
              <a:rPr lang="fr-CA" sz="6600" dirty="0" smtClean="0"/>
              <a:t>Liés à la personne</a:t>
            </a:r>
          </a:p>
          <a:p>
            <a:r>
              <a:rPr lang="fr-CA" sz="6600" dirty="0" smtClean="0"/>
              <a:t>Liés à l’environnement social</a:t>
            </a:r>
          </a:p>
          <a:p>
            <a:endParaRPr lang="fr-CA" dirty="0"/>
          </a:p>
        </p:txBody>
      </p:sp>
    </p:spTree>
    <p:extLst>
      <p:ext uri="{BB962C8B-B14F-4D97-AF65-F5344CB8AC3E}">
        <p14:creationId xmlns:p14="http://schemas.microsoft.com/office/powerpoint/2010/main" val="416059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Les facteurs de </a:t>
            </a:r>
            <a:r>
              <a:rPr lang="fr-CA" dirty="0" smtClean="0">
                <a:solidFill>
                  <a:srgbClr val="92D050"/>
                </a:solidFill>
              </a:rPr>
              <a:t>décrochage liés à </a:t>
            </a:r>
            <a:r>
              <a:rPr lang="fr-CA" dirty="0">
                <a:solidFill>
                  <a:srgbClr val="92D050"/>
                </a:solidFill>
              </a:rPr>
              <a:t>la </a:t>
            </a:r>
            <a:r>
              <a:rPr lang="fr-CA" dirty="0" smtClean="0">
                <a:solidFill>
                  <a:srgbClr val="92D050"/>
                </a:solidFill>
              </a:rPr>
              <a:t>tâche </a:t>
            </a:r>
            <a:r>
              <a:rPr lang="fr-CA" dirty="0">
                <a:solidFill>
                  <a:srgbClr val="92D050"/>
                </a:solidFill>
              </a:rPr>
              <a:t>enseignante</a:t>
            </a:r>
          </a:p>
        </p:txBody>
      </p:sp>
      <p:sp>
        <p:nvSpPr>
          <p:cNvPr id="3" name="Espace réservé du contenu 2"/>
          <p:cNvSpPr>
            <a:spLocks noGrp="1"/>
          </p:cNvSpPr>
          <p:nvPr>
            <p:ph idx="1"/>
          </p:nvPr>
        </p:nvSpPr>
        <p:spPr/>
        <p:txBody>
          <a:bodyPr>
            <a:normAutofit/>
          </a:bodyPr>
          <a:lstStyle/>
          <a:p>
            <a:r>
              <a:rPr lang="fr-CA" u="sng" dirty="0"/>
              <a:t>Une profession exigeante et </a:t>
            </a:r>
            <a:r>
              <a:rPr lang="fr-CA" u="sng" dirty="0" smtClean="0"/>
              <a:t>chronophage</a:t>
            </a:r>
            <a:endParaRPr lang="fr-CA" dirty="0" smtClean="0"/>
          </a:p>
          <a:p>
            <a:pPr lvl="1"/>
            <a:r>
              <a:rPr lang="fr-CA" dirty="0" smtClean="0"/>
              <a:t>Charge de travail en dehors des heures de classe : invasion </a:t>
            </a:r>
            <a:r>
              <a:rPr lang="fr-CA" dirty="0"/>
              <a:t>des temps </a:t>
            </a:r>
            <a:r>
              <a:rPr lang="fr-CA" dirty="0" smtClean="0"/>
              <a:t>libres </a:t>
            </a:r>
            <a:r>
              <a:rPr lang="fr-CA" dirty="0"/>
              <a:t>par le </a:t>
            </a:r>
            <a:r>
              <a:rPr lang="fr-CA" dirty="0" smtClean="0"/>
              <a:t>travail</a:t>
            </a:r>
          </a:p>
          <a:p>
            <a:pPr lvl="1"/>
            <a:r>
              <a:rPr lang="fr-CA" dirty="0" smtClean="0"/>
              <a:t>Manque de temps pour tout faire</a:t>
            </a:r>
          </a:p>
          <a:p>
            <a:pPr lvl="1"/>
            <a:r>
              <a:rPr lang="fr-CA" dirty="0"/>
              <a:t>P</a:t>
            </a:r>
            <a:r>
              <a:rPr lang="fr-CA" dirty="0" smtClean="0"/>
              <a:t>eu de temps </a:t>
            </a:r>
            <a:r>
              <a:rPr lang="fr-CA" dirty="0"/>
              <a:t>disponible pour la planification et la </a:t>
            </a:r>
            <a:r>
              <a:rPr lang="fr-CA" dirty="0" smtClean="0"/>
              <a:t>préparation </a:t>
            </a:r>
            <a:r>
              <a:rPr lang="fr-CA" dirty="0"/>
              <a:t>des </a:t>
            </a:r>
            <a:r>
              <a:rPr lang="fr-CA" dirty="0" smtClean="0"/>
              <a:t>cours</a:t>
            </a:r>
          </a:p>
          <a:p>
            <a:r>
              <a:rPr lang="fr-CA" u="sng" dirty="0" smtClean="0"/>
              <a:t>Gestion de classe difficile</a:t>
            </a:r>
          </a:p>
          <a:p>
            <a:pPr lvl="1"/>
            <a:r>
              <a:rPr lang="fr-CA" dirty="0"/>
              <a:t>La gestion de </a:t>
            </a:r>
            <a:r>
              <a:rPr lang="fr-CA" dirty="0" smtClean="0"/>
              <a:t>classe est liée </a:t>
            </a:r>
            <a:r>
              <a:rPr lang="fr-CA" dirty="0"/>
              <a:t> </a:t>
            </a:r>
            <a:r>
              <a:rPr lang="fr-CA" dirty="0" smtClean="0"/>
              <a:t>à la population étudiante  dont </a:t>
            </a:r>
            <a:r>
              <a:rPr lang="fr-CA" dirty="0"/>
              <a:t>l’enseignant a la charge. </a:t>
            </a:r>
            <a:r>
              <a:rPr lang="fr-CA" dirty="0" smtClean="0"/>
              <a:t>Ainsi, une population </a:t>
            </a:r>
            <a:r>
              <a:rPr lang="fr-CA" dirty="0"/>
              <a:t>difficile </a:t>
            </a:r>
            <a:r>
              <a:rPr lang="fr-CA" dirty="0" smtClean="0"/>
              <a:t>nécessite </a:t>
            </a:r>
            <a:r>
              <a:rPr lang="fr-CA" dirty="0"/>
              <a:t>une </a:t>
            </a:r>
            <a:r>
              <a:rPr lang="fr-CA" dirty="0" smtClean="0"/>
              <a:t>compétence </a:t>
            </a:r>
            <a:r>
              <a:rPr lang="fr-CA" dirty="0"/>
              <a:t>plus grande </a:t>
            </a:r>
            <a:r>
              <a:rPr lang="fr-CA" dirty="0" smtClean="0"/>
              <a:t>en gestion de classe. Or</a:t>
            </a:r>
            <a:r>
              <a:rPr lang="fr-CA" dirty="0"/>
              <a:t>, les enseignants </a:t>
            </a:r>
            <a:r>
              <a:rPr lang="fr-CA" dirty="0" smtClean="0"/>
              <a:t>débutants </a:t>
            </a:r>
            <a:r>
              <a:rPr lang="fr-CA" dirty="0"/>
              <a:t>sont </a:t>
            </a:r>
            <a:r>
              <a:rPr lang="fr-CA" dirty="0" smtClean="0"/>
              <a:t>souvent </a:t>
            </a:r>
            <a:r>
              <a:rPr lang="fr-CA" dirty="0"/>
              <a:t>ceux qui </a:t>
            </a:r>
            <a:r>
              <a:rPr lang="fr-CA" dirty="0" smtClean="0"/>
              <a:t>héritent de groupes moins faciles. D’où le découragement en raison de l’ampleur de la tâche.</a:t>
            </a:r>
            <a:endParaRPr lang="fr-CA" dirty="0"/>
          </a:p>
        </p:txBody>
      </p:sp>
    </p:spTree>
    <p:extLst>
      <p:ext uri="{BB962C8B-B14F-4D97-AF65-F5344CB8AC3E}">
        <p14:creationId xmlns:p14="http://schemas.microsoft.com/office/powerpoint/2010/main" val="20015111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Les facteurs de décrochage liés à la tâche </a:t>
            </a:r>
            <a:r>
              <a:rPr lang="fr-CA" dirty="0" smtClean="0">
                <a:solidFill>
                  <a:srgbClr val="92D050"/>
                </a:solidFill>
              </a:rPr>
              <a:t>enseignante (suite)</a:t>
            </a:r>
            <a:endParaRPr lang="fr-CA" dirty="0"/>
          </a:p>
        </p:txBody>
      </p:sp>
      <p:sp>
        <p:nvSpPr>
          <p:cNvPr id="3" name="Espace réservé du contenu 2"/>
          <p:cNvSpPr>
            <a:spLocks noGrp="1"/>
          </p:cNvSpPr>
          <p:nvPr>
            <p:ph idx="1"/>
          </p:nvPr>
        </p:nvSpPr>
        <p:spPr/>
        <p:txBody>
          <a:bodyPr>
            <a:normAutofit/>
          </a:bodyPr>
          <a:lstStyle/>
          <a:p>
            <a:r>
              <a:rPr lang="fr-CA" sz="3200" u="sng" dirty="0"/>
              <a:t>Des conditions de </a:t>
            </a:r>
            <a:r>
              <a:rPr lang="fr-CA" sz="3200" u="sng" dirty="0" smtClean="0"/>
              <a:t>travail peu satisfaisantes</a:t>
            </a:r>
          </a:p>
          <a:p>
            <a:pPr lvl="1"/>
            <a:r>
              <a:rPr lang="fr-CA" sz="2800" dirty="0"/>
              <a:t>l</a:t>
            </a:r>
            <a:r>
              <a:rPr lang="fr-CA" sz="2800" dirty="0" smtClean="0"/>
              <a:t>a </a:t>
            </a:r>
            <a:r>
              <a:rPr lang="fr-CA" sz="2800" dirty="0"/>
              <a:t>faiblesse du </a:t>
            </a:r>
            <a:r>
              <a:rPr lang="fr-CA" sz="2800" dirty="0" smtClean="0"/>
              <a:t>salaire</a:t>
            </a:r>
          </a:p>
          <a:p>
            <a:pPr lvl="1"/>
            <a:r>
              <a:rPr lang="fr-CA" sz="2800" dirty="0"/>
              <a:t>la </a:t>
            </a:r>
            <a:r>
              <a:rPr lang="fr-CA" sz="2800" dirty="0" smtClean="0"/>
              <a:t>précarité de l’emploi (</a:t>
            </a:r>
            <a:r>
              <a:rPr lang="fr-CA" sz="2800" dirty="0"/>
              <a:t>la </a:t>
            </a:r>
            <a:r>
              <a:rPr lang="fr-CA" sz="2800" dirty="0" smtClean="0"/>
              <a:t>suppléance </a:t>
            </a:r>
            <a:r>
              <a:rPr lang="fr-CA" sz="2800" dirty="0"/>
              <a:t>ou le contrat à</a:t>
            </a:r>
            <a:r>
              <a:rPr lang="fr-CA" sz="2800" dirty="0" smtClean="0"/>
              <a:t> </a:t>
            </a:r>
            <a:r>
              <a:rPr lang="fr-CA" sz="2800" dirty="0"/>
              <a:t>court </a:t>
            </a:r>
            <a:r>
              <a:rPr lang="fr-CA" sz="2800" dirty="0" smtClean="0"/>
              <a:t>terme)</a:t>
            </a:r>
          </a:p>
          <a:p>
            <a:pPr lvl="1"/>
            <a:r>
              <a:rPr lang="fr-CA" sz="2800" dirty="0"/>
              <a:t>l’absence de </a:t>
            </a:r>
            <a:r>
              <a:rPr lang="fr-CA" sz="2800" dirty="0" smtClean="0"/>
              <a:t>ressources pédagogiques</a:t>
            </a:r>
          </a:p>
          <a:p>
            <a:r>
              <a:rPr lang="fr-CA" sz="3200" u="sng" dirty="0"/>
              <a:t>Des aspects administratifs </a:t>
            </a:r>
            <a:r>
              <a:rPr lang="fr-CA" sz="3200" u="sng" dirty="0" smtClean="0"/>
              <a:t>contraignants</a:t>
            </a:r>
          </a:p>
          <a:p>
            <a:pPr lvl="1"/>
            <a:r>
              <a:rPr lang="fr-CA" sz="2800" dirty="0" smtClean="0"/>
              <a:t>La sur-structuration </a:t>
            </a:r>
            <a:r>
              <a:rPr lang="fr-CA" sz="2800" dirty="0"/>
              <a:t>de la </a:t>
            </a:r>
            <a:r>
              <a:rPr lang="fr-CA" sz="2800" dirty="0" smtClean="0"/>
              <a:t>tâche </a:t>
            </a:r>
            <a:r>
              <a:rPr lang="fr-CA" sz="2800" dirty="0"/>
              <a:t>par les changements de programmes </a:t>
            </a:r>
            <a:r>
              <a:rPr lang="fr-CA" sz="2800" dirty="0" smtClean="0"/>
              <a:t>d’études</a:t>
            </a:r>
            <a:r>
              <a:rPr lang="fr-CA" sz="2800" dirty="0"/>
              <a:t>, </a:t>
            </a:r>
            <a:r>
              <a:rPr lang="fr-CA" sz="2800" dirty="0" smtClean="0"/>
              <a:t>les projets éducatifs</a:t>
            </a:r>
            <a:r>
              <a:rPr lang="fr-CA" sz="2800" dirty="0"/>
              <a:t>, les examens </a:t>
            </a:r>
            <a:r>
              <a:rPr lang="fr-CA" sz="2800" dirty="0" smtClean="0"/>
              <a:t>ministériels et l’</a:t>
            </a:r>
            <a:r>
              <a:rPr lang="fr-CA" sz="2800" dirty="0"/>
              <a:t>é</a:t>
            </a:r>
            <a:r>
              <a:rPr lang="fr-CA" sz="2800" dirty="0" smtClean="0"/>
              <a:t>valuation </a:t>
            </a:r>
            <a:r>
              <a:rPr lang="fr-CA" sz="2800" dirty="0"/>
              <a:t>de la direction</a:t>
            </a:r>
          </a:p>
        </p:txBody>
      </p:sp>
    </p:spTree>
    <p:extLst>
      <p:ext uri="{BB962C8B-B14F-4D97-AF65-F5344CB8AC3E}">
        <p14:creationId xmlns:p14="http://schemas.microsoft.com/office/powerpoint/2010/main" val="20446644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Les facteurs de décrochage liés à la tâche enseignante (suite)</a:t>
            </a:r>
            <a:endParaRPr lang="fr-CA" dirty="0"/>
          </a:p>
        </p:txBody>
      </p:sp>
      <p:sp>
        <p:nvSpPr>
          <p:cNvPr id="3" name="Espace réservé du contenu 2"/>
          <p:cNvSpPr>
            <a:spLocks noGrp="1"/>
          </p:cNvSpPr>
          <p:nvPr>
            <p:ph idx="1"/>
          </p:nvPr>
        </p:nvSpPr>
        <p:spPr/>
        <p:txBody>
          <a:bodyPr>
            <a:normAutofit/>
          </a:bodyPr>
          <a:lstStyle/>
          <a:p>
            <a:r>
              <a:rPr lang="fr-CA" sz="4400" u="sng" dirty="0"/>
              <a:t>Une profession peu </a:t>
            </a:r>
            <a:r>
              <a:rPr lang="fr-CA" sz="4400" u="sng" dirty="0" smtClean="0"/>
              <a:t>attrayante</a:t>
            </a:r>
          </a:p>
          <a:p>
            <a:pPr lvl="1"/>
            <a:r>
              <a:rPr lang="fr-CA" sz="4000" dirty="0" smtClean="0"/>
              <a:t>Emploi routinier</a:t>
            </a:r>
          </a:p>
          <a:p>
            <a:pPr lvl="1"/>
            <a:r>
              <a:rPr lang="fr-CA" sz="4000" dirty="0" smtClean="0"/>
              <a:t>Peu de flexibilité dans l’évolution de la carrière</a:t>
            </a:r>
          </a:p>
          <a:p>
            <a:pPr lvl="1"/>
            <a:r>
              <a:rPr lang="fr-CA" sz="4000" dirty="0" smtClean="0"/>
              <a:t>Développement professionnel limité</a:t>
            </a:r>
            <a:endParaRPr lang="fr-CA" sz="4000" dirty="0"/>
          </a:p>
        </p:txBody>
      </p:sp>
    </p:spTree>
    <p:extLst>
      <p:ext uri="{BB962C8B-B14F-4D97-AF65-F5344CB8AC3E}">
        <p14:creationId xmlns:p14="http://schemas.microsoft.com/office/powerpoint/2010/main" val="1185607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Résumé de la présentation</a:t>
            </a:r>
            <a:endParaRPr lang="fr-CA" dirty="0">
              <a:solidFill>
                <a:srgbClr val="92D050"/>
              </a:solidFill>
            </a:endParaRPr>
          </a:p>
        </p:txBody>
      </p:sp>
      <p:sp>
        <p:nvSpPr>
          <p:cNvPr id="3" name="Espace réservé du contenu 2"/>
          <p:cNvSpPr>
            <a:spLocks noGrp="1"/>
          </p:cNvSpPr>
          <p:nvPr>
            <p:ph idx="1"/>
          </p:nvPr>
        </p:nvSpPr>
        <p:spPr/>
        <p:txBody>
          <a:bodyPr>
            <a:normAutofit fontScale="92500" lnSpcReduction="20000"/>
          </a:bodyPr>
          <a:lstStyle/>
          <a:p>
            <a:pPr algn="just"/>
            <a:r>
              <a:rPr lang="fr-CA" dirty="0"/>
              <a:t>C’est connu, la profession enseignante est touchée par un fort taux de décrochage (autour de 15 %). Et, celui-ci frappe tout particulièrement les nouveaux enseignants. Il y a là un problème qui interpelle au plus haut point les décideurs en éducation. C’est pourquoi cette communication a pour but de faire le point sur cette question. Plus spécifiquement, en nous basant notamment sur une analyse de 69 articles scientifiques, nous tenterons de dégager quelques réponses à ce phénomène préoccupant. Il sera alors possible d’identifier certains facteurs en cause dans le décrochage de la profession enseignante. Les facteurs mis au jour seront répartis en trois catégories : 1- les facteurs liés à la tâche enseignante; 2- les facteurs reliés à la personne même de l’enseignant et, finalement, 3- les facteurs relevant de l’environnement social. Nous dégagerons également certaines pistes d’action afin de contrer le décrochage des enseignants notamment au regard de ce que peuvent faire les directions d’école et les commissions scolaires. </a:t>
            </a:r>
          </a:p>
          <a:p>
            <a:endParaRPr lang="fr-CA" dirty="0"/>
          </a:p>
        </p:txBody>
      </p:sp>
    </p:spTree>
    <p:extLst>
      <p:ext uri="{BB962C8B-B14F-4D97-AF65-F5344CB8AC3E}">
        <p14:creationId xmlns:p14="http://schemas.microsoft.com/office/powerpoint/2010/main" val="19038920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Les facteurs de décrochage liés à </a:t>
            </a:r>
            <a:r>
              <a:rPr lang="fr-CA" dirty="0" smtClean="0">
                <a:solidFill>
                  <a:srgbClr val="92D050"/>
                </a:solidFill>
              </a:rPr>
              <a:t>la personne</a:t>
            </a:r>
            <a:endParaRPr lang="fr-CA" dirty="0"/>
          </a:p>
        </p:txBody>
      </p:sp>
      <p:sp>
        <p:nvSpPr>
          <p:cNvPr id="3" name="Espace réservé du contenu 2"/>
          <p:cNvSpPr>
            <a:spLocks noGrp="1"/>
          </p:cNvSpPr>
          <p:nvPr>
            <p:ph idx="1"/>
          </p:nvPr>
        </p:nvSpPr>
        <p:spPr/>
        <p:txBody>
          <a:bodyPr>
            <a:normAutofit/>
          </a:bodyPr>
          <a:lstStyle/>
          <a:p>
            <a:r>
              <a:rPr lang="fr-CA" sz="3200" u="sng" dirty="0"/>
              <a:t>Des </a:t>
            </a:r>
            <a:r>
              <a:rPr lang="fr-CA" sz="3200" u="sng" dirty="0" smtClean="0"/>
              <a:t>caractéristiques émotionnelles </a:t>
            </a:r>
            <a:r>
              <a:rPr lang="fr-CA" sz="3200" u="sng" dirty="0"/>
              <a:t>et psychologiques </a:t>
            </a:r>
            <a:r>
              <a:rPr lang="fr-CA" sz="3200" u="sng" dirty="0" smtClean="0"/>
              <a:t>peu compatibles avec </a:t>
            </a:r>
            <a:r>
              <a:rPr lang="fr-CA" sz="3200" u="sng" dirty="0"/>
              <a:t>la profession </a:t>
            </a:r>
            <a:r>
              <a:rPr lang="fr-CA" sz="3200" u="sng" dirty="0" smtClean="0"/>
              <a:t>enseignante</a:t>
            </a:r>
          </a:p>
          <a:p>
            <a:pPr lvl="1"/>
            <a:r>
              <a:rPr lang="fr-CA" sz="2800" dirty="0" smtClean="0"/>
              <a:t>L’incapacité à décrocher </a:t>
            </a:r>
            <a:r>
              <a:rPr lang="fr-CA" sz="2800" dirty="0"/>
              <a:t>mentalement </a:t>
            </a:r>
            <a:r>
              <a:rPr lang="fr-CA" sz="2800" dirty="0" smtClean="0"/>
              <a:t>du travail</a:t>
            </a:r>
            <a:r>
              <a:rPr lang="fr-CA" sz="2800" dirty="0"/>
              <a:t>, le perfectionnisme, la sur-responsabilisation</a:t>
            </a:r>
            <a:r>
              <a:rPr lang="fr-CA" sz="2800" dirty="0" smtClean="0"/>
              <a:t>, </a:t>
            </a:r>
            <a:r>
              <a:rPr lang="fr-CA" sz="2800" dirty="0"/>
              <a:t>la </a:t>
            </a:r>
            <a:r>
              <a:rPr lang="fr-CA" sz="2800" dirty="0" smtClean="0"/>
              <a:t>difficulté  à assumer </a:t>
            </a:r>
            <a:r>
              <a:rPr lang="fr-CA" sz="2800" dirty="0"/>
              <a:t>un </a:t>
            </a:r>
            <a:r>
              <a:rPr lang="fr-CA" sz="2800" dirty="0" smtClean="0"/>
              <a:t>rôle d’autorité, </a:t>
            </a:r>
            <a:r>
              <a:rPr lang="fr-CA" sz="2800" dirty="0"/>
              <a:t>la </a:t>
            </a:r>
            <a:r>
              <a:rPr lang="fr-CA" sz="2800" dirty="0" smtClean="0"/>
              <a:t>difficulté à composer </a:t>
            </a:r>
            <a:r>
              <a:rPr lang="fr-CA" sz="2800" dirty="0"/>
              <a:t>avec le rejet de certains </a:t>
            </a:r>
            <a:r>
              <a:rPr lang="fr-CA" sz="2800" dirty="0" smtClean="0"/>
              <a:t>élèves </a:t>
            </a:r>
            <a:r>
              <a:rPr lang="fr-CA" sz="2800" dirty="0"/>
              <a:t>ou encore </a:t>
            </a:r>
            <a:r>
              <a:rPr lang="fr-CA" sz="2800" dirty="0" smtClean="0"/>
              <a:t>l’incapacité à se </a:t>
            </a:r>
            <a:r>
              <a:rPr lang="fr-CA" sz="2800" dirty="0"/>
              <a:t>projeter </a:t>
            </a:r>
            <a:r>
              <a:rPr lang="fr-CA" sz="2800" dirty="0" smtClean="0"/>
              <a:t>dans l’avenir.</a:t>
            </a:r>
          </a:p>
          <a:p>
            <a:pPr lvl="1"/>
            <a:r>
              <a:rPr lang="fr-CA" sz="2800" dirty="0"/>
              <a:t>Ces traits de </a:t>
            </a:r>
            <a:r>
              <a:rPr lang="fr-CA" sz="2800" dirty="0" smtClean="0"/>
              <a:t>caractère inadéquats pour le travail enseignant tendent à générer </a:t>
            </a:r>
            <a:r>
              <a:rPr lang="fr-CA" sz="2800" dirty="0"/>
              <a:t>de </a:t>
            </a:r>
            <a:r>
              <a:rPr lang="fr-CA" sz="2800" dirty="0" smtClean="0"/>
              <a:t>l’anxiété</a:t>
            </a:r>
            <a:r>
              <a:rPr lang="fr-CA" sz="2800" dirty="0"/>
              <a:t>,</a:t>
            </a:r>
            <a:r>
              <a:rPr lang="fr-CA" sz="2800" dirty="0" smtClean="0"/>
              <a:t> </a:t>
            </a:r>
            <a:r>
              <a:rPr lang="fr-CA" sz="2800" dirty="0"/>
              <a:t>du </a:t>
            </a:r>
            <a:r>
              <a:rPr lang="fr-CA" sz="2800" dirty="0" smtClean="0"/>
              <a:t>stress</a:t>
            </a:r>
            <a:r>
              <a:rPr lang="fr-CA" sz="2800" dirty="0"/>
              <a:t> </a:t>
            </a:r>
            <a:r>
              <a:rPr lang="fr-CA" sz="2800" dirty="0" smtClean="0"/>
              <a:t>et de  </a:t>
            </a:r>
            <a:r>
              <a:rPr lang="fr-CA" sz="2800" dirty="0"/>
              <a:t>l’insatisfaction </a:t>
            </a:r>
            <a:r>
              <a:rPr lang="fr-CA" sz="2800" dirty="0" smtClean="0"/>
              <a:t>vis à vis le travail.</a:t>
            </a:r>
          </a:p>
        </p:txBody>
      </p:sp>
    </p:spTree>
    <p:extLst>
      <p:ext uri="{BB962C8B-B14F-4D97-AF65-F5344CB8AC3E}">
        <p14:creationId xmlns:p14="http://schemas.microsoft.com/office/powerpoint/2010/main" val="1895731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Les facteurs de décrochage liés à la </a:t>
            </a:r>
            <a:r>
              <a:rPr lang="fr-CA" dirty="0" smtClean="0">
                <a:solidFill>
                  <a:srgbClr val="92D050"/>
                </a:solidFill>
              </a:rPr>
              <a:t>personne (suite)</a:t>
            </a:r>
            <a:endParaRPr lang="fr-CA" dirty="0"/>
          </a:p>
        </p:txBody>
      </p:sp>
      <p:sp>
        <p:nvSpPr>
          <p:cNvPr id="3" name="Espace réservé du contenu 2"/>
          <p:cNvSpPr>
            <a:spLocks noGrp="1"/>
          </p:cNvSpPr>
          <p:nvPr>
            <p:ph idx="1"/>
          </p:nvPr>
        </p:nvSpPr>
        <p:spPr/>
        <p:txBody>
          <a:bodyPr/>
          <a:lstStyle/>
          <a:p>
            <a:r>
              <a:rPr lang="fr-CA" sz="3200" u="sng" dirty="0"/>
              <a:t>Des caractéristiques sociodémographiques et </a:t>
            </a:r>
            <a:r>
              <a:rPr lang="fr-CA" sz="3200" u="sng" dirty="0" smtClean="0"/>
              <a:t>professionnelles</a:t>
            </a:r>
          </a:p>
          <a:p>
            <a:pPr lvl="1"/>
            <a:r>
              <a:rPr lang="fr-CA" sz="2800" dirty="0"/>
              <a:t>C</a:t>
            </a:r>
            <a:r>
              <a:rPr lang="fr-CA" sz="2800" dirty="0" smtClean="0"/>
              <a:t>es facteurs n’expliquent pas le décrochage</a:t>
            </a:r>
            <a:r>
              <a:rPr lang="fr-CA" sz="2800" dirty="0"/>
              <a:t>, mais </a:t>
            </a:r>
            <a:r>
              <a:rPr lang="fr-CA" sz="2800" dirty="0" smtClean="0"/>
              <a:t>permettent d’identifier certaines caractéristiques </a:t>
            </a:r>
            <a:r>
              <a:rPr lang="fr-CA" sz="2800" dirty="0"/>
              <a:t>des </a:t>
            </a:r>
            <a:r>
              <a:rPr lang="fr-CA" sz="2800" dirty="0" smtClean="0"/>
              <a:t>enseignants qui décrochent.</a:t>
            </a:r>
          </a:p>
          <a:p>
            <a:pPr lvl="1"/>
            <a:r>
              <a:rPr lang="fr-CA" sz="2800" dirty="0" smtClean="0"/>
              <a:t>Âge, nombre d’années d’expérience,  sexe (les </a:t>
            </a:r>
            <a:r>
              <a:rPr lang="fr-CA" sz="2800" dirty="0"/>
              <a:t>femmes décrocheraient plus que les hommes)</a:t>
            </a:r>
            <a:r>
              <a:rPr lang="fr-CA" sz="2800" dirty="0" smtClean="0"/>
              <a:t> , origine ethnique, formation et qualification (dans ce cas </a:t>
            </a:r>
            <a:r>
              <a:rPr lang="fr-CA" sz="2800" smtClean="0"/>
              <a:t>les recherches ne </a:t>
            </a:r>
            <a:r>
              <a:rPr lang="fr-CA" sz="2800" dirty="0" smtClean="0"/>
              <a:t>s’entendent pas).</a:t>
            </a:r>
            <a:endParaRPr lang="fr-CA" sz="2800" dirty="0"/>
          </a:p>
          <a:p>
            <a:endParaRPr lang="fr-CA" dirty="0"/>
          </a:p>
        </p:txBody>
      </p:sp>
    </p:spTree>
    <p:extLst>
      <p:ext uri="{BB962C8B-B14F-4D97-AF65-F5344CB8AC3E}">
        <p14:creationId xmlns:p14="http://schemas.microsoft.com/office/powerpoint/2010/main" val="37109679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Les facteurs de décrochage </a:t>
            </a:r>
            <a:r>
              <a:rPr lang="fr-CA" dirty="0" smtClean="0">
                <a:solidFill>
                  <a:srgbClr val="92D050"/>
                </a:solidFill>
              </a:rPr>
              <a:t>liés à l’environnement social</a:t>
            </a:r>
            <a:endParaRPr lang="fr-CA" dirty="0"/>
          </a:p>
        </p:txBody>
      </p:sp>
      <p:sp>
        <p:nvSpPr>
          <p:cNvPr id="3" name="Espace réservé du contenu 2"/>
          <p:cNvSpPr>
            <a:spLocks noGrp="1"/>
          </p:cNvSpPr>
          <p:nvPr>
            <p:ph idx="1"/>
          </p:nvPr>
        </p:nvSpPr>
        <p:spPr/>
        <p:txBody>
          <a:bodyPr>
            <a:normAutofit/>
          </a:bodyPr>
          <a:lstStyle/>
          <a:p>
            <a:r>
              <a:rPr lang="fr-CA" sz="3600" u="sng" dirty="0" smtClean="0"/>
              <a:t>Difficulté dans les relations </a:t>
            </a:r>
            <a:r>
              <a:rPr lang="fr-CA" sz="3600" u="sng" dirty="0"/>
              <a:t>avec les </a:t>
            </a:r>
            <a:r>
              <a:rPr lang="fr-CA" sz="3600" u="sng" dirty="0" smtClean="0"/>
              <a:t>autres acteurs </a:t>
            </a:r>
          </a:p>
          <a:p>
            <a:pPr lvl="1"/>
            <a:r>
              <a:rPr lang="fr-CA" sz="2800" dirty="0" smtClean="0"/>
              <a:t>L’absence de concertation </a:t>
            </a:r>
            <a:r>
              <a:rPr lang="fr-CA" sz="2800" dirty="0"/>
              <a:t>et de collaboration entre </a:t>
            </a:r>
            <a:r>
              <a:rPr lang="fr-CA" sz="2800" dirty="0" smtClean="0"/>
              <a:t>collègues</a:t>
            </a:r>
          </a:p>
          <a:p>
            <a:pPr lvl="1"/>
            <a:r>
              <a:rPr lang="fr-CA" sz="2800" dirty="0"/>
              <a:t>L</a:t>
            </a:r>
            <a:r>
              <a:rPr lang="fr-CA" sz="2800" dirty="0" smtClean="0"/>
              <a:t>’isolement professionnel</a:t>
            </a:r>
          </a:p>
          <a:p>
            <a:pPr lvl="1"/>
            <a:r>
              <a:rPr lang="fr-CA" sz="2800" dirty="0" smtClean="0"/>
              <a:t>Mauvaises relations </a:t>
            </a:r>
            <a:r>
              <a:rPr lang="fr-CA" sz="2800" dirty="0"/>
              <a:t>avec l’administration </a:t>
            </a:r>
            <a:r>
              <a:rPr lang="fr-CA" sz="2800" dirty="0" smtClean="0"/>
              <a:t>scolaire</a:t>
            </a:r>
          </a:p>
          <a:p>
            <a:pPr lvl="1"/>
            <a:r>
              <a:rPr lang="fr-CA" sz="2800" dirty="0"/>
              <a:t>L</a:t>
            </a:r>
            <a:r>
              <a:rPr lang="fr-CA" sz="2800" dirty="0" smtClean="0"/>
              <a:t>e </a:t>
            </a:r>
            <a:r>
              <a:rPr lang="fr-CA" sz="2800" dirty="0"/>
              <a:t>manque de soutien de la </a:t>
            </a:r>
            <a:r>
              <a:rPr lang="fr-CA" sz="2800" dirty="0" smtClean="0"/>
              <a:t>direction d’école</a:t>
            </a:r>
          </a:p>
          <a:p>
            <a:pPr lvl="1"/>
            <a:r>
              <a:rPr lang="fr-CA" sz="2800" dirty="0" smtClean="0"/>
              <a:t>Un mauvais </a:t>
            </a:r>
            <a:r>
              <a:rPr lang="fr-CA" sz="2800" dirty="0"/>
              <a:t>climat </a:t>
            </a:r>
            <a:r>
              <a:rPr lang="fr-CA" sz="2800" dirty="0" smtClean="0"/>
              <a:t>d’école</a:t>
            </a:r>
          </a:p>
          <a:p>
            <a:pPr lvl="1"/>
            <a:r>
              <a:rPr lang="fr-CA" sz="2800" dirty="0" smtClean="0"/>
              <a:t>Des relations tendues avec </a:t>
            </a:r>
            <a:r>
              <a:rPr lang="fr-CA" sz="2800" dirty="0"/>
              <a:t>les parents </a:t>
            </a:r>
            <a:r>
              <a:rPr lang="fr-CA" sz="2800" dirty="0" smtClean="0"/>
              <a:t>d’élèves </a:t>
            </a:r>
            <a:r>
              <a:rPr lang="fr-CA" sz="2800" dirty="0"/>
              <a:t>et leur manque de reconnaissance du </a:t>
            </a:r>
            <a:r>
              <a:rPr lang="fr-CA" sz="2800" dirty="0" smtClean="0"/>
              <a:t>travail fourni</a:t>
            </a:r>
            <a:endParaRPr lang="fr-CA" sz="2800" dirty="0"/>
          </a:p>
        </p:txBody>
      </p:sp>
    </p:spTree>
    <p:extLst>
      <p:ext uri="{BB962C8B-B14F-4D97-AF65-F5344CB8AC3E}">
        <p14:creationId xmlns:p14="http://schemas.microsoft.com/office/powerpoint/2010/main" val="6193613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Les facteurs de décrochage liés à l’environnement </a:t>
            </a:r>
            <a:r>
              <a:rPr lang="fr-CA" dirty="0" smtClean="0">
                <a:solidFill>
                  <a:srgbClr val="92D050"/>
                </a:solidFill>
              </a:rPr>
              <a:t>social (suite)</a:t>
            </a:r>
            <a:endParaRPr lang="fr-CA" dirty="0"/>
          </a:p>
        </p:txBody>
      </p:sp>
      <p:sp>
        <p:nvSpPr>
          <p:cNvPr id="3" name="Espace réservé du contenu 2"/>
          <p:cNvSpPr>
            <a:spLocks noGrp="1"/>
          </p:cNvSpPr>
          <p:nvPr>
            <p:ph idx="1"/>
          </p:nvPr>
        </p:nvSpPr>
        <p:spPr/>
        <p:txBody>
          <a:bodyPr>
            <a:normAutofit fontScale="92500"/>
          </a:bodyPr>
          <a:lstStyle/>
          <a:p>
            <a:r>
              <a:rPr lang="fr-CA" u="sng" dirty="0" smtClean="0"/>
              <a:t>Une population scolaire </a:t>
            </a:r>
            <a:r>
              <a:rPr lang="fr-CA" u="sng" dirty="0"/>
              <a:t>et un milieu d’enseignement </a:t>
            </a:r>
            <a:r>
              <a:rPr lang="fr-CA" u="sng" dirty="0" smtClean="0"/>
              <a:t>difficiles</a:t>
            </a:r>
          </a:p>
          <a:p>
            <a:pPr lvl="1"/>
            <a:r>
              <a:rPr lang="fr-CA" sz="2800" dirty="0"/>
              <a:t>des groupes-classes comprenant un nombre </a:t>
            </a:r>
            <a:r>
              <a:rPr lang="fr-CA" sz="2800" dirty="0" smtClean="0"/>
              <a:t>élevé d’apprenants présentant des troubles </a:t>
            </a:r>
            <a:r>
              <a:rPr lang="fr-CA" sz="2800" dirty="0"/>
              <a:t>du comportement et des </a:t>
            </a:r>
            <a:r>
              <a:rPr lang="fr-CA" sz="2800" dirty="0" smtClean="0"/>
              <a:t>difficultés </a:t>
            </a:r>
            <a:r>
              <a:rPr lang="fr-CA" sz="2800" dirty="0"/>
              <a:t>d’apprentissage </a:t>
            </a:r>
            <a:r>
              <a:rPr lang="fr-CA" sz="2800" dirty="0" smtClean="0"/>
              <a:t>;</a:t>
            </a:r>
            <a:endParaRPr lang="fr-CA" sz="2800" dirty="0"/>
          </a:p>
          <a:p>
            <a:pPr lvl="1"/>
            <a:r>
              <a:rPr lang="fr-CA" sz="2800" dirty="0" smtClean="0"/>
              <a:t>des </a:t>
            </a:r>
            <a:r>
              <a:rPr lang="fr-CA" sz="2800" dirty="0"/>
              <a:t>groupes-classes </a:t>
            </a:r>
            <a:r>
              <a:rPr lang="fr-CA" sz="2800" dirty="0" smtClean="0"/>
              <a:t>hétérogènes présentant </a:t>
            </a:r>
            <a:r>
              <a:rPr lang="fr-CA" sz="2800" dirty="0"/>
              <a:t>des besoins d’apprentissage </a:t>
            </a:r>
            <a:r>
              <a:rPr lang="fr-CA" sz="2800" dirty="0" smtClean="0"/>
              <a:t>divers;</a:t>
            </a:r>
            <a:endParaRPr lang="fr-CA" sz="2800" dirty="0"/>
          </a:p>
          <a:p>
            <a:pPr lvl="1"/>
            <a:r>
              <a:rPr lang="fr-CA" sz="2800" dirty="0" smtClean="0"/>
              <a:t>des </a:t>
            </a:r>
            <a:r>
              <a:rPr lang="fr-CA" sz="2800" dirty="0"/>
              <a:t>groupes-classes dans lesquels le </a:t>
            </a:r>
            <a:r>
              <a:rPr lang="fr-CA" sz="2800" dirty="0" smtClean="0"/>
              <a:t>comportement des </a:t>
            </a:r>
            <a:r>
              <a:rPr lang="fr-CA" sz="2800" dirty="0"/>
              <a:t>apprenants </a:t>
            </a:r>
            <a:r>
              <a:rPr lang="fr-CA" sz="2800" dirty="0" smtClean="0"/>
              <a:t>n’est pas </a:t>
            </a:r>
            <a:r>
              <a:rPr lang="fr-CA" sz="2800" dirty="0"/>
              <a:t>propice </a:t>
            </a:r>
            <a:r>
              <a:rPr lang="fr-CA" sz="2800" dirty="0" smtClean="0"/>
              <a:t>à l’enseignement-apprentissage (manque de </a:t>
            </a:r>
            <a:r>
              <a:rPr lang="fr-CA" sz="2800" dirty="0"/>
              <a:t>motivation </a:t>
            </a:r>
            <a:r>
              <a:rPr lang="fr-CA" sz="2800" dirty="0" smtClean="0"/>
              <a:t>ou de discipline, de comportements violents);</a:t>
            </a:r>
          </a:p>
          <a:p>
            <a:pPr lvl="1"/>
            <a:r>
              <a:rPr lang="fr-CA" sz="2800" dirty="0"/>
              <a:t>un milieu d’enseignement </a:t>
            </a:r>
            <a:r>
              <a:rPr lang="fr-CA" sz="2800" dirty="0" smtClean="0"/>
              <a:t>difficile (par ex. école en milieu défavorisé).	</a:t>
            </a:r>
            <a:endParaRPr lang="fr-CA" sz="2800" dirty="0"/>
          </a:p>
        </p:txBody>
      </p:sp>
    </p:spTree>
    <p:extLst>
      <p:ext uri="{BB962C8B-B14F-4D97-AF65-F5344CB8AC3E}">
        <p14:creationId xmlns:p14="http://schemas.microsoft.com/office/powerpoint/2010/main" val="12040852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Que penser de tout cela ?</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4800" dirty="0" smtClean="0"/>
              <a:t>Des facteurs qui n’agissent pas isolément</a:t>
            </a:r>
          </a:p>
          <a:p>
            <a:r>
              <a:rPr lang="fr-CA" sz="4800" dirty="0" smtClean="0"/>
              <a:t>Des facteurs interconnectés</a:t>
            </a:r>
          </a:p>
          <a:p>
            <a:r>
              <a:rPr lang="fr-CA" sz="4800" dirty="0" smtClean="0"/>
              <a:t>Le décrochage : la conséquence d’un ensemble de facteurs</a:t>
            </a:r>
          </a:p>
        </p:txBody>
      </p:sp>
    </p:spTree>
    <p:extLst>
      <p:ext uri="{BB962C8B-B14F-4D97-AF65-F5344CB8AC3E}">
        <p14:creationId xmlns:p14="http://schemas.microsoft.com/office/powerpoint/2010/main" val="2574404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dirty="0" smtClean="0">
                <a:solidFill>
                  <a:srgbClr val="92D050"/>
                </a:solidFill>
              </a:rPr>
              <a:t>Des condition d’entrée sur le marché du travail fort discutables</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3200" dirty="0"/>
              <a:t>le contraste entre l’accompagnement du </a:t>
            </a:r>
            <a:r>
              <a:rPr lang="fr-CA" sz="3200" dirty="0" smtClean="0"/>
              <a:t>futur enseignant </a:t>
            </a:r>
            <a:r>
              <a:rPr lang="fr-CA" sz="3200" dirty="0"/>
              <a:t>durant la formation initiale et le </a:t>
            </a:r>
            <a:r>
              <a:rPr lang="fr-CA" sz="3200" dirty="0" smtClean="0"/>
              <a:t>désengagement </a:t>
            </a:r>
            <a:r>
              <a:rPr lang="fr-CA" sz="3200" dirty="0"/>
              <a:t>soudain auquel il </a:t>
            </a:r>
            <a:r>
              <a:rPr lang="fr-CA" sz="3200" dirty="0" smtClean="0"/>
              <a:t>est confronté dès </a:t>
            </a:r>
            <a:r>
              <a:rPr lang="fr-CA" sz="3200" dirty="0"/>
              <a:t>l’obtention de son </a:t>
            </a:r>
            <a:r>
              <a:rPr lang="fr-CA" sz="3200" dirty="0" smtClean="0"/>
              <a:t>diplôme;</a:t>
            </a:r>
          </a:p>
          <a:p>
            <a:r>
              <a:rPr lang="fr-CA" sz="3200" dirty="0"/>
              <a:t>l’enseignant </a:t>
            </a:r>
            <a:r>
              <a:rPr lang="fr-CA" sz="3200" dirty="0" smtClean="0"/>
              <a:t>débutant endosse les mêmes responsabilités qu’un enseignant chevronné;</a:t>
            </a:r>
          </a:p>
          <a:p>
            <a:r>
              <a:rPr lang="fr-CA" sz="3200" dirty="0"/>
              <a:t>l</a:t>
            </a:r>
            <a:r>
              <a:rPr lang="fr-CA" sz="3200" dirty="0" smtClean="0"/>
              <a:t>es débutants sont trop souvent ceux à qui on attribue les populations </a:t>
            </a:r>
            <a:r>
              <a:rPr lang="fr-CA" sz="3200" dirty="0"/>
              <a:t>et les environnements scolaires les plus </a:t>
            </a:r>
            <a:r>
              <a:rPr lang="fr-CA" sz="3200" dirty="0" smtClean="0"/>
              <a:t>difficiles.</a:t>
            </a:r>
            <a:endParaRPr lang="fr-CA" sz="3200" dirty="0"/>
          </a:p>
        </p:txBody>
      </p:sp>
    </p:spTree>
    <p:extLst>
      <p:ext uri="{BB962C8B-B14F-4D97-AF65-F5344CB8AC3E}">
        <p14:creationId xmlns:p14="http://schemas.microsoft.com/office/powerpoint/2010/main" val="8819106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Un paradoxe</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4400" dirty="0" smtClean="0"/>
              <a:t>Les conditions d’entrée dans la profession sont telles que c’est comme si on s’attendait  à ce que les nouveaux enseignants soient </a:t>
            </a:r>
            <a:r>
              <a:rPr lang="fr-CA" sz="4400" dirty="0"/>
              <a:t>plus </a:t>
            </a:r>
            <a:r>
              <a:rPr lang="fr-CA" sz="4400" dirty="0" smtClean="0"/>
              <a:t>compétents </a:t>
            </a:r>
            <a:r>
              <a:rPr lang="fr-CA" sz="4400" dirty="0"/>
              <a:t>que leurs </a:t>
            </a:r>
            <a:r>
              <a:rPr lang="fr-CA" sz="4400" dirty="0" smtClean="0"/>
              <a:t>collègues expérimentés</a:t>
            </a:r>
            <a:r>
              <a:rPr lang="fr-CA" sz="4400" dirty="0"/>
              <a:t>, alors </a:t>
            </a:r>
            <a:r>
              <a:rPr lang="fr-CA" sz="4400" dirty="0" smtClean="0"/>
              <a:t>même qu’ils ne sont pas en pleine possession de tous leurs moyens sur le plan professionnel.</a:t>
            </a:r>
            <a:endParaRPr lang="fr-CA" sz="4400" dirty="0"/>
          </a:p>
        </p:txBody>
      </p:sp>
    </p:spTree>
    <p:extLst>
      <p:ext uri="{BB962C8B-B14F-4D97-AF65-F5344CB8AC3E}">
        <p14:creationId xmlns:p14="http://schemas.microsoft.com/office/powerpoint/2010/main" val="31907805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Y a-t-il de l’espoir ?</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3600" dirty="0" smtClean="0"/>
              <a:t>Oui, si on pense que les facteurs de décrochage doivent (et peuvent) être pondérés par des facteurs de rétention.</a:t>
            </a:r>
          </a:p>
          <a:p>
            <a:r>
              <a:rPr lang="fr-CA" sz="3600" dirty="0" smtClean="0"/>
              <a:t>Ainsi, un nouvel enseignant qui cumule plusieurs facteurs de décrochage ne quittera peut-être pas la profession s’il bénéficie de plusieurs facteurs de rétention.</a:t>
            </a:r>
            <a:endParaRPr lang="fr-CA" sz="3600" dirty="0"/>
          </a:p>
        </p:txBody>
      </p:sp>
    </p:spTree>
    <p:extLst>
      <p:ext uri="{BB962C8B-B14F-4D97-AF65-F5344CB8AC3E}">
        <p14:creationId xmlns:p14="http://schemas.microsoft.com/office/powerpoint/2010/main" val="42926401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Que faire alors ?</a:t>
            </a:r>
            <a:endParaRPr lang="fr-CA" dirty="0">
              <a:solidFill>
                <a:srgbClr val="92D050"/>
              </a:solidFill>
            </a:endParaRPr>
          </a:p>
        </p:txBody>
      </p:sp>
      <p:sp>
        <p:nvSpPr>
          <p:cNvPr id="3" name="Espace réservé du contenu 2"/>
          <p:cNvSpPr>
            <a:spLocks noGrp="1"/>
          </p:cNvSpPr>
          <p:nvPr>
            <p:ph idx="1"/>
          </p:nvPr>
        </p:nvSpPr>
        <p:spPr/>
        <p:txBody>
          <a:bodyPr>
            <a:normAutofit/>
          </a:bodyPr>
          <a:lstStyle/>
          <a:p>
            <a:pPr algn="just"/>
            <a:r>
              <a:rPr lang="fr-CA" sz="3600" u="sng" dirty="0" smtClean="0"/>
              <a:t>Pour le monde du travail:</a:t>
            </a:r>
            <a:r>
              <a:rPr lang="fr-CA" sz="3600" dirty="0" smtClean="0"/>
              <a:t> modifier les règles d’affectation </a:t>
            </a:r>
            <a:r>
              <a:rPr lang="fr-CA" sz="3600" dirty="0"/>
              <a:t>aux tâches </a:t>
            </a:r>
            <a:r>
              <a:rPr lang="fr-CA" sz="3600" dirty="0" smtClean="0"/>
              <a:t>.</a:t>
            </a:r>
            <a:endParaRPr lang="fr-CA" sz="3600" u="sng" dirty="0" smtClean="0"/>
          </a:p>
          <a:p>
            <a:pPr algn="just"/>
            <a:r>
              <a:rPr lang="fr-CA" sz="3600" u="sng" dirty="0" smtClean="0"/>
              <a:t>Pour la formation à l’enseignement</a:t>
            </a:r>
            <a:r>
              <a:rPr lang="fr-CA" sz="3600" dirty="0" smtClean="0"/>
              <a:t>: </a:t>
            </a:r>
            <a:r>
              <a:rPr lang="fr-CA" sz="3600" dirty="0"/>
              <a:t>une plus </a:t>
            </a:r>
            <a:r>
              <a:rPr lang="fr-CA" sz="3600" dirty="0" smtClean="0"/>
              <a:t>grande prise en compte </a:t>
            </a:r>
            <a:r>
              <a:rPr lang="fr-CA" sz="3600" dirty="0"/>
              <a:t>à</a:t>
            </a:r>
            <a:r>
              <a:rPr lang="fr-CA" sz="3600" dirty="0" smtClean="0"/>
              <a:t> </a:t>
            </a:r>
            <a:r>
              <a:rPr lang="fr-CA" sz="3600" dirty="0"/>
              <a:t>la </a:t>
            </a:r>
            <a:r>
              <a:rPr lang="fr-CA" sz="3600" dirty="0" smtClean="0"/>
              <a:t>réalité </a:t>
            </a:r>
            <a:r>
              <a:rPr lang="fr-CA" sz="3600" dirty="0"/>
              <a:t>du </a:t>
            </a:r>
            <a:r>
              <a:rPr lang="fr-CA" sz="3600" dirty="0" smtClean="0"/>
              <a:t>milieu scolaire afin de mieux préparer et de diminuer le choc de la réalité.</a:t>
            </a:r>
          </a:p>
          <a:p>
            <a:pPr algn="just"/>
            <a:r>
              <a:rPr lang="fr-CA" sz="3600" u="sng" dirty="0" smtClean="0"/>
              <a:t>Pour le milieu scolaire</a:t>
            </a:r>
            <a:r>
              <a:rPr lang="fr-CA" sz="3600" dirty="0" smtClean="0"/>
              <a:t>: la mise en place de programmes de soutien à l’insertion professionnelle en continuité avec la formation initiale.</a:t>
            </a:r>
          </a:p>
        </p:txBody>
      </p:sp>
    </p:spTree>
    <p:extLst>
      <p:ext uri="{BB962C8B-B14F-4D97-AF65-F5344CB8AC3E}">
        <p14:creationId xmlns:p14="http://schemas.microsoft.com/office/powerpoint/2010/main" val="40022793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Même sans programme IP qu’est-ce qui peut être fait concrètement et rapidement ?</a:t>
            </a:r>
            <a:endParaRPr lang="fr-CA" dirty="0">
              <a:solidFill>
                <a:srgbClr val="92D050"/>
              </a:solidFill>
            </a:endParaRPr>
          </a:p>
        </p:txBody>
      </p:sp>
      <p:sp>
        <p:nvSpPr>
          <p:cNvPr id="3" name="Espace réservé du contenu 2"/>
          <p:cNvSpPr>
            <a:spLocks noGrp="1"/>
          </p:cNvSpPr>
          <p:nvPr>
            <p:ph idx="1"/>
          </p:nvPr>
        </p:nvSpPr>
        <p:spPr/>
        <p:txBody>
          <a:bodyPr/>
          <a:lstStyle/>
          <a:p>
            <a:r>
              <a:rPr lang="fr-CA" dirty="0" smtClean="0"/>
              <a:t>Qualité de l’accueil</a:t>
            </a:r>
          </a:p>
          <a:p>
            <a:r>
              <a:rPr lang="fr-CA" dirty="0" smtClean="0"/>
              <a:t>Attitude d’ouverture, de respect et de disponibilité</a:t>
            </a:r>
          </a:p>
          <a:p>
            <a:r>
              <a:rPr lang="fr-CA" dirty="0" smtClean="0"/>
              <a:t>Qualité et pertinence de l’information</a:t>
            </a:r>
          </a:p>
          <a:p>
            <a:r>
              <a:rPr lang="fr-CA" dirty="0" smtClean="0"/>
              <a:t>Des attentes explicites et raisonnables</a:t>
            </a:r>
          </a:p>
          <a:p>
            <a:r>
              <a:rPr lang="fr-CA" dirty="0" smtClean="0"/>
              <a:t>Maintien d’une communication régulière</a:t>
            </a:r>
          </a:p>
          <a:p>
            <a:r>
              <a:rPr lang="fr-CA" dirty="0" smtClean="0"/>
              <a:t>Pairage avec un enseignant chevronné</a:t>
            </a:r>
          </a:p>
          <a:p>
            <a:r>
              <a:rPr lang="fr-CA" dirty="0" smtClean="0"/>
              <a:t>Développer une culture de la collaboration</a:t>
            </a:r>
          </a:p>
          <a:p>
            <a:r>
              <a:rPr lang="fr-CA" dirty="0" smtClean="0"/>
              <a:t>Instaurer une culture de la formation continue</a:t>
            </a:r>
          </a:p>
          <a:p>
            <a:pPr marL="0" indent="0">
              <a:buNone/>
            </a:pPr>
            <a:endParaRPr lang="fr-CA" dirty="0"/>
          </a:p>
        </p:txBody>
      </p:sp>
    </p:spTree>
    <p:extLst>
      <p:ext uri="{BB962C8B-B14F-4D97-AF65-F5344CB8AC3E}">
        <p14:creationId xmlns:p14="http://schemas.microsoft.com/office/powerpoint/2010/main" val="282886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Ce que le décrochage n’est pas</a:t>
            </a:r>
            <a:endParaRPr lang="fr-CA" dirty="0">
              <a:solidFill>
                <a:srgbClr val="92D050"/>
              </a:solidFill>
            </a:endParaRPr>
          </a:p>
        </p:txBody>
      </p:sp>
      <p:sp>
        <p:nvSpPr>
          <p:cNvPr id="3" name="Espace réservé du contenu 2"/>
          <p:cNvSpPr>
            <a:spLocks noGrp="1"/>
          </p:cNvSpPr>
          <p:nvPr>
            <p:ph idx="1"/>
          </p:nvPr>
        </p:nvSpPr>
        <p:spPr/>
        <p:txBody>
          <a:bodyPr/>
          <a:lstStyle/>
          <a:p>
            <a:r>
              <a:rPr lang="fr-CA" sz="4800" dirty="0" smtClean="0"/>
              <a:t>Départ à la retraite </a:t>
            </a:r>
          </a:p>
          <a:p>
            <a:r>
              <a:rPr lang="fr-CA" sz="4800" dirty="0" smtClean="0"/>
              <a:t>Migrations géographiques</a:t>
            </a:r>
          </a:p>
          <a:p>
            <a:r>
              <a:rPr lang="fr-CA" sz="4800" dirty="0" smtClean="0"/>
              <a:t>Migrations d’une école à l’autre</a:t>
            </a:r>
          </a:p>
          <a:p>
            <a:r>
              <a:rPr lang="fr-CA" sz="4800" dirty="0" smtClean="0"/>
              <a:t>Transfert professionnel</a:t>
            </a:r>
          </a:p>
          <a:p>
            <a:endParaRPr lang="fr-CA" dirty="0"/>
          </a:p>
        </p:txBody>
      </p:sp>
    </p:spTree>
    <p:extLst>
      <p:ext uri="{BB962C8B-B14F-4D97-AF65-F5344CB8AC3E}">
        <p14:creationId xmlns:p14="http://schemas.microsoft.com/office/powerpoint/2010/main" val="6753533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Conclusion</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3200" dirty="0" smtClean="0"/>
              <a:t>Décrochage des enseignants :</a:t>
            </a:r>
          </a:p>
          <a:p>
            <a:pPr lvl="1"/>
            <a:r>
              <a:rPr lang="fr-CA" sz="2800" dirty="0" smtClean="0"/>
              <a:t>Un phénomène qui dénote un malaise important dans la profession;</a:t>
            </a:r>
          </a:p>
          <a:p>
            <a:pPr lvl="1"/>
            <a:r>
              <a:rPr lang="fr-CA" sz="2800" dirty="0" smtClean="0"/>
              <a:t>Un phénomène complexe car multifactoriel;</a:t>
            </a:r>
          </a:p>
          <a:p>
            <a:pPr lvl="1"/>
            <a:r>
              <a:rPr lang="fr-CA" sz="2800" dirty="0" smtClean="0"/>
              <a:t>Un phénomène qui ne peut probablement pas être totalement enrayé;</a:t>
            </a:r>
          </a:p>
          <a:p>
            <a:pPr lvl="1"/>
            <a:r>
              <a:rPr lang="fr-CA" sz="2800" dirty="0" smtClean="0"/>
              <a:t>Un phénomène sur lequel on peut toutefois agir;</a:t>
            </a:r>
          </a:p>
          <a:p>
            <a:pPr lvl="1"/>
            <a:r>
              <a:rPr lang="fr-CA" sz="2800" dirty="0" smtClean="0"/>
              <a:t>Un phénomène </a:t>
            </a:r>
            <a:r>
              <a:rPr lang="fr-CA" sz="2800" smtClean="0"/>
              <a:t>qui appelle des </a:t>
            </a:r>
            <a:r>
              <a:rPr lang="fr-CA" sz="2800" dirty="0" smtClean="0"/>
              <a:t>actions concertées;</a:t>
            </a:r>
          </a:p>
          <a:p>
            <a:pPr lvl="1"/>
            <a:r>
              <a:rPr lang="fr-CA" sz="2800" dirty="0" smtClean="0"/>
              <a:t>Un phénomène dont la réduction bénéficiera à tous.</a:t>
            </a:r>
          </a:p>
          <a:p>
            <a:pPr lvl="1"/>
            <a:endParaRPr lang="fr-CA" sz="2800" dirty="0"/>
          </a:p>
        </p:txBody>
      </p:sp>
    </p:spTree>
    <p:extLst>
      <p:ext uri="{BB962C8B-B14F-4D97-AF65-F5344CB8AC3E}">
        <p14:creationId xmlns:p14="http://schemas.microsoft.com/office/powerpoint/2010/main" val="17093672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Quelques références utiles</a:t>
            </a:r>
            <a:endParaRPr lang="fr-CA" dirty="0"/>
          </a:p>
        </p:txBody>
      </p:sp>
      <p:sp>
        <p:nvSpPr>
          <p:cNvPr id="3" name="Espace réservé du contenu 2"/>
          <p:cNvSpPr>
            <a:spLocks noGrp="1"/>
          </p:cNvSpPr>
          <p:nvPr>
            <p:ph idx="1"/>
          </p:nvPr>
        </p:nvSpPr>
        <p:spPr/>
        <p:txBody>
          <a:bodyPr>
            <a:normAutofit fontScale="92500" lnSpcReduction="20000"/>
          </a:bodyPr>
          <a:lstStyle/>
          <a:p>
            <a:pPr algn="just"/>
            <a:r>
              <a:rPr lang="fr-CA" dirty="0" err="1"/>
              <a:t>Clandinin</a:t>
            </a:r>
            <a:r>
              <a:rPr lang="fr-CA" dirty="0"/>
              <a:t>, J., Schaefer, L., Long, J.S., </a:t>
            </a:r>
            <a:r>
              <a:rPr lang="fr-CA" dirty="0" err="1"/>
              <a:t>Steeves</a:t>
            </a:r>
            <a:r>
              <a:rPr lang="fr-CA" dirty="0"/>
              <a:t>, P., McKenzie-</a:t>
            </a:r>
            <a:r>
              <a:rPr lang="fr-CA" dirty="0" err="1"/>
              <a:t>Robblee</a:t>
            </a:r>
            <a:r>
              <a:rPr lang="fr-CA" dirty="0"/>
              <a:t>, S., </a:t>
            </a:r>
            <a:r>
              <a:rPr lang="fr-CA" dirty="0" err="1"/>
              <a:t>Pinnegar</a:t>
            </a:r>
            <a:r>
              <a:rPr lang="fr-CA" dirty="0"/>
              <a:t>, E. </a:t>
            </a:r>
            <a:r>
              <a:rPr lang="fr-CA" dirty="0" err="1"/>
              <a:t>Wnuk</a:t>
            </a:r>
            <a:r>
              <a:rPr lang="fr-CA" dirty="0"/>
              <a:t>, S., Downey, C.A (2012). </a:t>
            </a:r>
            <a:r>
              <a:rPr lang="fr-CA" i="1" dirty="0" err="1"/>
              <a:t>Early</a:t>
            </a:r>
            <a:r>
              <a:rPr lang="fr-CA" i="1" dirty="0"/>
              <a:t> </a:t>
            </a:r>
            <a:r>
              <a:rPr lang="fr-CA" i="1" dirty="0" err="1"/>
              <a:t>Career</a:t>
            </a:r>
            <a:r>
              <a:rPr lang="fr-CA" i="1" dirty="0"/>
              <a:t> </a:t>
            </a:r>
            <a:r>
              <a:rPr lang="fr-CA" i="1" dirty="0" err="1"/>
              <a:t>Teacher</a:t>
            </a:r>
            <a:r>
              <a:rPr lang="fr-CA" i="1" dirty="0"/>
              <a:t> Attrition: </a:t>
            </a:r>
            <a:r>
              <a:rPr lang="fr-CA" i="1" dirty="0" err="1"/>
              <a:t>Problems</a:t>
            </a:r>
            <a:r>
              <a:rPr lang="fr-CA" i="1" dirty="0"/>
              <a:t>, </a:t>
            </a:r>
            <a:r>
              <a:rPr lang="fr-CA" i="1" dirty="0" err="1"/>
              <a:t>Possibilities</a:t>
            </a:r>
            <a:r>
              <a:rPr lang="fr-CA" i="1" dirty="0"/>
              <a:t>, </a:t>
            </a:r>
            <a:r>
              <a:rPr lang="fr-CA" i="1" dirty="0" err="1"/>
              <a:t>Potentials</a:t>
            </a:r>
            <a:r>
              <a:rPr lang="fr-CA" i="1" dirty="0"/>
              <a:t>: Final Report</a:t>
            </a:r>
            <a:r>
              <a:rPr lang="fr-CA" dirty="0"/>
              <a:t>. Centre for </a:t>
            </a:r>
            <a:r>
              <a:rPr lang="fr-CA" dirty="0" err="1"/>
              <a:t>Research</a:t>
            </a:r>
            <a:r>
              <a:rPr lang="fr-CA" dirty="0"/>
              <a:t> for </a:t>
            </a:r>
            <a:r>
              <a:rPr lang="fr-CA" dirty="0" err="1"/>
              <a:t>Teacher</a:t>
            </a:r>
            <a:r>
              <a:rPr lang="fr-CA" dirty="0"/>
              <a:t> </a:t>
            </a:r>
            <a:r>
              <a:rPr lang="fr-CA" dirty="0" err="1"/>
              <a:t>Education</a:t>
            </a:r>
            <a:r>
              <a:rPr lang="fr-CA" dirty="0"/>
              <a:t> and </a:t>
            </a:r>
            <a:r>
              <a:rPr lang="fr-CA" dirty="0" err="1"/>
              <a:t>Development</a:t>
            </a:r>
            <a:r>
              <a:rPr lang="fr-CA" dirty="0"/>
              <a:t>, </a:t>
            </a:r>
            <a:r>
              <a:rPr lang="fr-CA" dirty="0" err="1"/>
              <a:t>University</a:t>
            </a:r>
            <a:r>
              <a:rPr lang="fr-CA" dirty="0"/>
              <a:t> of Alberta et </a:t>
            </a:r>
            <a:r>
              <a:rPr lang="fr-CA" dirty="0" err="1"/>
              <a:t>Emory</a:t>
            </a:r>
            <a:r>
              <a:rPr lang="fr-CA" dirty="0"/>
              <a:t> </a:t>
            </a:r>
            <a:r>
              <a:rPr lang="fr-CA" dirty="0" err="1"/>
              <a:t>University</a:t>
            </a:r>
            <a:r>
              <a:rPr lang="fr-CA" dirty="0"/>
              <a:t>.</a:t>
            </a:r>
          </a:p>
          <a:p>
            <a:pPr algn="just"/>
            <a:r>
              <a:rPr lang="fr-CA" dirty="0"/>
              <a:t>Gervais, C. (2011). Pour une continuité entre la formation initiale et le soutien à l’insertion professionnelle. Dans F. </a:t>
            </a:r>
            <a:r>
              <a:rPr lang="fr-CA" dirty="0" err="1"/>
              <a:t>Lacourse</a:t>
            </a:r>
            <a:r>
              <a:rPr lang="fr-CA" dirty="0"/>
              <a:t>, S. Martineau et T. Nault (</a:t>
            </a:r>
            <a:r>
              <a:rPr lang="fr-CA" dirty="0" err="1"/>
              <a:t>dir</a:t>
            </a:r>
            <a:r>
              <a:rPr lang="fr-CA" dirty="0"/>
              <a:t>.), </a:t>
            </a:r>
            <a:r>
              <a:rPr lang="fr-CA" i="1" dirty="0"/>
              <a:t>Profession enseignante. Démarches et soutien à l'insertion professionnelle (p. 105-118)</a:t>
            </a:r>
            <a:r>
              <a:rPr lang="fr-CA" dirty="0"/>
              <a:t>. Montréal : Éditions CEC.</a:t>
            </a:r>
          </a:p>
          <a:p>
            <a:pPr algn="just"/>
            <a:r>
              <a:rPr lang="fr-CA" dirty="0"/>
              <a:t>Jeffrey, D., Dun, F. (2008). Persévérance et santé chez les enseignants en insertion professionnelle. Dans L. </a:t>
            </a:r>
            <a:r>
              <a:rPr lang="fr-CA" dirty="0" err="1"/>
              <a:t>Portelance</a:t>
            </a:r>
            <a:r>
              <a:rPr lang="fr-CA" dirty="0"/>
              <a:t>, J. </a:t>
            </a:r>
            <a:r>
              <a:rPr lang="fr-CA" dirty="0" err="1"/>
              <a:t>Mukamurera</a:t>
            </a:r>
            <a:r>
              <a:rPr lang="fr-CA" dirty="0"/>
              <a:t>, S. Martineau, C. Gervais (</a:t>
            </a:r>
            <a:r>
              <a:rPr lang="fr-CA" dirty="0" err="1"/>
              <a:t>dir</a:t>
            </a:r>
            <a:r>
              <a:rPr lang="fr-CA" dirty="0"/>
              <a:t>.), </a:t>
            </a:r>
            <a:r>
              <a:rPr lang="fr-CA" i="1" dirty="0"/>
              <a:t>L’insertion dans le milieu scolaire. Une phase cruciale du développement professionnel de l’enseignant</a:t>
            </a:r>
            <a:r>
              <a:rPr lang="fr-CA" dirty="0"/>
              <a:t> (p. 163-183). Québec : PUL</a:t>
            </a:r>
            <a:r>
              <a:rPr lang="fr-CA" dirty="0" smtClean="0"/>
              <a:t>.</a:t>
            </a:r>
            <a:endParaRPr lang="fr-CA" dirty="0"/>
          </a:p>
        </p:txBody>
      </p:sp>
    </p:spTree>
    <p:extLst>
      <p:ext uri="{BB962C8B-B14F-4D97-AF65-F5344CB8AC3E}">
        <p14:creationId xmlns:p14="http://schemas.microsoft.com/office/powerpoint/2010/main" val="41546728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Quelques références utiles</a:t>
            </a:r>
            <a:endParaRPr lang="fr-CA" dirty="0">
              <a:solidFill>
                <a:srgbClr val="92D050"/>
              </a:solidFill>
            </a:endParaRPr>
          </a:p>
        </p:txBody>
      </p:sp>
      <p:sp>
        <p:nvSpPr>
          <p:cNvPr id="3" name="Espace réservé du contenu 2"/>
          <p:cNvSpPr>
            <a:spLocks noGrp="1"/>
          </p:cNvSpPr>
          <p:nvPr>
            <p:ph idx="1"/>
          </p:nvPr>
        </p:nvSpPr>
        <p:spPr>
          <a:xfrm>
            <a:off x="838200" y="1825624"/>
            <a:ext cx="10515600" cy="4575175"/>
          </a:xfrm>
        </p:spPr>
        <p:txBody>
          <a:bodyPr>
            <a:normAutofit fontScale="85000" lnSpcReduction="20000"/>
          </a:bodyPr>
          <a:lstStyle/>
          <a:p>
            <a:pPr algn="just"/>
            <a:r>
              <a:rPr lang="fr-CA" dirty="0" err="1" smtClean="0"/>
              <a:t>Karsenti</a:t>
            </a:r>
            <a:r>
              <a:rPr lang="fr-CA" dirty="0" smtClean="0"/>
              <a:t>, T., </a:t>
            </a:r>
            <a:r>
              <a:rPr lang="fr-CA" dirty="0" err="1" smtClean="0"/>
              <a:t>Collin</a:t>
            </a:r>
            <a:r>
              <a:rPr lang="fr-CA" dirty="0" smtClean="0"/>
              <a:t>, S., Dumouchel, G. (2013). Le décrochage enseignant : état des connaissances. </a:t>
            </a:r>
            <a:r>
              <a:rPr lang="fr-CA" i="1" dirty="0" smtClean="0"/>
              <a:t>International </a:t>
            </a:r>
            <a:r>
              <a:rPr lang="fr-CA" i="1" dirty="0" err="1" smtClean="0"/>
              <a:t>Review</a:t>
            </a:r>
            <a:r>
              <a:rPr lang="fr-CA" i="1" dirty="0" smtClean="0"/>
              <a:t> of </a:t>
            </a:r>
            <a:r>
              <a:rPr lang="fr-CA" i="1" dirty="0" err="1" smtClean="0"/>
              <a:t>Education</a:t>
            </a:r>
            <a:r>
              <a:rPr lang="fr-CA" dirty="0" smtClean="0"/>
              <a:t>, 27 juillet 2013. Document </a:t>
            </a:r>
            <a:r>
              <a:rPr lang="fr-CA" dirty="0" err="1" smtClean="0"/>
              <a:t>téléaccessible</a:t>
            </a:r>
            <a:r>
              <a:rPr lang="fr-CA" dirty="0" smtClean="0"/>
              <a:t>  </a:t>
            </a:r>
          </a:p>
          <a:p>
            <a:pPr algn="just"/>
            <a:r>
              <a:rPr lang="fr-CA" dirty="0" smtClean="0">
                <a:hlinkClick r:id="rId2"/>
              </a:rPr>
              <a:t>http</a:t>
            </a:r>
            <a:r>
              <a:rPr lang="fr-CA" dirty="0">
                <a:hlinkClick r:id="rId2"/>
              </a:rPr>
              <a:t>://link.springer.com/article/10.1007%2Fs11159-013-9367-z</a:t>
            </a:r>
            <a:endParaRPr lang="fr-CA" dirty="0" smtClean="0"/>
          </a:p>
          <a:p>
            <a:pPr algn="just"/>
            <a:r>
              <a:rPr lang="fr-CA" dirty="0"/>
              <a:t>Martineau, S., </a:t>
            </a:r>
            <a:r>
              <a:rPr lang="fr-CA" dirty="0" err="1"/>
              <a:t>Vallerand</a:t>
            </a:r>
            <a:r>
              <a:rPr lang="fr-CA" dirty="0"/>
              <a:t>, A.-C. (2006). Que peuvent faire les directions d’école pour favoriser l’insertion professionnelle des nouveaux enseignants ?</a:t>
            </a:r>
            <a:r>
              <a:rPr lang="fr-CA" i="1" dirty="0"/>
              <a:t> Formation et profession</a:t>
            </a:r>
            <a:r>
              <a:rPr lang="fr-CA" dirty="0"/>
              <a:t>. Vol. 13, no. 1, octobre 2006, p. 43-48.</a:t>
            </a:r>
            <a:endParaRPr lang="fr-CA" dirty="0" smtClean="0"/>
          </a:p>
          <a:p>
            <a:pPr algn="just"/>
            <a:r>
              <a:rPr lang="fr-CA" dirty="0" err="1" smtClean="0"/>
              <a:t>Mukamurera</a:t>
            </a:r>
            <a:r>
              <a:rPr lang="fr-CA" dirty="0"/>
              <a:t>, J. (2011). Les conditions d’insertion et la persévérance dans la profession enseignante. Dans F. </a:t>
            </a:r>
            <a:r>
              <a:rPr lang="fr-CA" dirty="0" err="1"/>
              <a:t>Lacourse</a:t>
            </a:r>
            <a:r>
              <a:rPr lang="fr-CA" dirty="0"/>
              <a:t>, S. Martineau et T. Nault (</a:t>
            </a:r>
            <a:r>
              <a:rPr lang="fr-CA" dirty="0" err="1"/>
              <a:t>dir</a:t>
            </a:r>
            <a:r>
              <a:rPr lang="fr-CA" dirty="0"/>
              <a:t>.), </a:t>
            </a:r>
            <a:r>
              <a:rPr lang="fr-CA" i="1" dirty="0"/>
              <a:t>Profession enseignante. Démarches et soutien à l'insertion professionnelle (p. 37-58)</a:t>
            </a:r>
            <a:r>
              <a:rPr lang="fr-CA" dirty="0"/>
              <a:t>. Montréal : Éditions CEC</a:t>
            </a:r>
            <a:r>
              <a:rPr lang="fr-CA" dirty="0" smtClean="0"/>
              <a:t>.</a:t>
            </a:r>
            <a:endParaRPr lang="fr-CA" dirty="0"/>
          </a:p>
          <a:p>
            <a:pPr algn="just"/>
            <a:r>
              <a:rPr lang="en-CA" dirty="0"/>
              <a:t>Schaefer, L., Long, J., </a:t>
            </a:r>
            <a:r>
              <a:rPr lang="en-CA" dirty="0" err="1"/>
              <a:t>Clandinin</a:t>
            </a:r>
            <a:r>
              <a:rPr lang="en-CA" dirty="0"/>
              <a:t>, D. (2012). Questioning the Research on Early Career Teacher Attrition and Retention. </a:t>
            </a:r>
            <a:r>
              <a:rPr lang="en-CA" i="1" dirty="0"/>
              <a:t>Alberta Journal of Educational Research, </a:t>
            </a:r>
            <a:r>
              <a:rPr lang="en-CA" dirty="0"/>
              <a:t>58(1), 106-121. Document </a:t>
            </a:r>
            <a:r>
              <a:rPr lang="en-CA" dirty="0" err="1" smtClean="0"/>
              <a:t>téléaccessible</a:t>
            </a:r>
            <a:r>
              <a:rPr lang="fr-CA" dirty="0" smtClean="0"/>
              <a:t> </a:t>
            </a:r>
            <a:r>
              <a:rPr lang="en-CA" u="sng" dirty="0" smtClean="0">
                <a:hlinkClick r:id="rId3"/>
              </a:rPr>
              <a:t>http</a:t>
            </a:r>
            <a:r>
              <a:rPr lang="en-CA" u="sng" dirty="0">
                <a:hlinkClick r:id="rId3"/>
              </a:rPr>
              <a:t>://</a:t>
            </a:r>
            <a:r>
              <a:rPr lang="en-CA" u="sng" dirty="0" smtClean="0">
                <a:hlinkClick r:id="rId3"/>
              </a:rPr>
              <a:t>ajer.synergiesprairies.ca/ajer/index.php/ajer/article/view/980</a:t>
            </a:r>
            <a:endParaRPr lang="fr-CA" dirty="0"/>
          </a:p>
        </p:txBody>
      </p:sp>
    </p:spTree>
    <p:extLst>
      <p:ext uri="{BB962C8B-B14F-4D97-AF65-F5344CB8AC3E}">
        <p14:creationId xmlns:p14="http://schemas.microsoft.com/office/powerpoint/2010/main" val="2313647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Ce qu’est le décrochage</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5400" dirty="0" smtClean="0"/>
              <a:t>Le décrochage en enseignement signifie que l’enseignant </a:t>
            </a:r>
            <a:r>
              <a:rPr lang="fr-CA" sz="5400" dirty="0"/>
              <a:t> </a:t>
            </a:r>
            <a:r>
              <a:rPr lang="fr-CA" sz="5400" dirty="0" smtClean="0"/>
              <a:t>a quitté non </a:t>
            </a:r>
            <a:r>
              <a:rPr lang="fr-CA" sz="5400" dirty="0"/>
              <a:t>pas  </a:t>
            </a:r>
            <a:r>
              <a:rPr lang="fr-CA" sz="5400" dirty="0" smtClean="0"/>
              <a:t>son poste </a:t>
            </a:r>
            <a:r>
              <a:rPr lang="fr-CA" sz="5400" dirty="0"/>
              <a:t> </a:t>
            </a:r>
            <a:r>
              <a:rPr lang="fr-CA" sz="5400" dirty="0" smtClean="0"/>
              <a:t>mais </a:t>
            </a:r>
            <a:r>
              <a:rPr lang="fr-CA" sz="5400" dirty="0"/>
              <a:t>la profession enseignante dans son ensemble.</a:t>
            </a:r>
          </a:p>
        </p:txBody>
      </p:sp>
    </p:spTree>
    <p:extLst>
      <p:ext uri="{BB962C8B-B14F-4D97-AF65-F5344CB8AC3E}">
        <p14:creationId xmlns:p14="http://schemas.microsoft.com/office/powerpoint/2010/main" val="1251967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Définition</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6600" dirty="0" smtClean="0"/>
              <a:t>Il s’agit d’un départ prématuré de </a:t>
            </a:r>
            <a:r>
              <a:rPr lang="fr-CA" sz="6600" dirty="0"/>
              <a:t>la profession </a:t>
            </a:r>
            <a:r>
              <a:rPr lang="fr-CA" sz="6600" dirty="0" smtClean="0"/>
              <a:t>enseignante, que ce départ soit volontaire ou non.</a:t>
            </a:r>
            <a:endParaRPr lang="fr-CA" sz="6600" dirty="0"/>
          </a:p>
        </p:txBody>
      </p:sp>
    </p:spTree>
    <p:extLst>
      <p:ext uri="{BB962C8B-B14F-4D97-AF65-F5344CB8AC3E}">
        <p14:creationId xmlns:p14="http://schemas.microsoft.com/office/powerpoint/2010/main" val="3558458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Deux perspectives du décrochage</a:t>
            </a:r>
            <a:endParaRPr lang="fr-CA" dirty="0">
              <a:solidFill>
                <a:srgbClr val="92D050"/>
              </a:solidFill>
            </a:endParaRPr>
          </a:p>
        </p:txBody>
      </p:sp>
      <p:sp>
        <p:nvSpPr>
          <p:cNvPr id="3" name="Espace réservé du contenu 2"/>
          <p:cNvSpPr>
            <a:spLocks noGrp="1"/>
          </p:cNvSpPr>
          <p:nvPr>
            <p:ph idx="1"/>
          </p:nvPr>
        </p:nvSpPr>
        <p:spPr/>
        <p:txBody>
          <a:bodyPr>
            <a:noAutofit/>
          </a:bodyPr>
          <a:lstStyle/>
          <a:p>
            <a:r>
              <a:rPr lang="fr-CA" sz="6600" dirty="0" smtClean="0"/>
              <a:t>Un phénomène inévitable, normal.</a:t>
            </a:r>
          </a:p>
          <a:p>
            <a:r>
              <a:rPr lang="fr-CA" sz="6600" dirty="0" smtClean="0"/>
              <a:t>Le symptôme d’un malaise, d’un dysfonctionnement</a:t>
            </a:r>
            <a:endParaRPr lang="fr-CA" sz="6600" dirty="0"/>
          </a:p>
        </p:txBody>
      </p:sp>
    </p:spTree>
    <p:extLst>
      <p:ext uri="{BB962C8B-B14F-4D97-AF65-F5344CB8AC3E}">
        <p14:creationId xmlns:p14="http://schemas.microsoft.com/office/powerpoint/2010/main" val="42649142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L’accent mis sur la 2</a:t>
            </a:r>
            <a:r>
              <a:rPr lang="fr-CA" baseline="30000" dirty="0" smtClean="0">
                <a:solidFill>
                  <a:srgbClr val="92D050"/>
                </a:solidFill>
              </a:rPr>
              <a:t>e</a:t>
            </a:r>
            <a:r>
              <a:rPr lang="fr-CA" dirty="0" smtClean="0">
                <a:solidFill>
                  <a:srgbClr val="92D050"/>
                </a:solidFill>
              </a:rPr>
              <a:t> perspective</a:t>
            </a:r>
            <a:endParaRPr lang="fr-CA" dirty="0">
              <a:solidFill>
                <a:srgbClr val="92D050"/>
              </a:solidFill>
            </a:endParaRPr>
          </a:p>
        </p:txBody>
      </p:sp>
      <p:sp>
        <p:nvSpPr>
          <p:cNvPr id="3" name="Espace réservé du contenu 2"/>
          <p:cNvSpPr>
            <a:spLocks noGrp="1"/>
          </p:cNvSpPr>
          <p:nvPr>
            <p:ph idx="1"/>
          </p:nvPr>
        </p:nvSpPr>
        <p:spPr/>
        <p:txBody>
          <a:bodyPr>
            <a:normAutofit/>
          </a:bodyPr>
          <a:lstStyle/>
          <a:p>
            <a:pPr algn="just"/>
            <a:r>
              <a:rPr lang="fr-CA" sz="3600" dirty="0" smtClean="0"/>
              <a:t>Nous prenons surtout en compte la 2</a:t>
            </a:r>
            <a:r>
              <a:rPr lang="fr-CA" sz="3600" baseline="30000" dirty="0" smtClean="0"/>
              <a:t>e</a:t>
            </a:r>
            <a:r>
              <a:rPr lang="fr-CA" sz="3600" dirty="0" smtClean="0"/>
              <a:t>  perspective . Ainsi, les </a:t>
            </a:r>
            <a:r>
              <a:rPr lang="fr-CA" sz="3600" dirty="0"/>
              <a:t>facteurs </a:t>
            </a:r>
            <a:r>
              <a:rPr lang="fr-CA" sz="3600" dirty="0" smtClean="0"/>
              <a:t> en cause ici sont plutôt </a:t>
            </a:r>
            <a:r>
              <a:rPr lang="fr-CA" sz="3600" dirty="0"/>
              <a:t>des </a:t>
            </a:r>
            <a:r>
              <a:rPr lang="fr-CA" sz="3600" dirty="0" smtClean="0"/>
              <a:t>facteurs problématiques liés à </a:t>
            </a:r>
            <a:r>
              <a:rPr lang="fr-CA" sz="3600" dirty="0"/>
              <a:t>la profession </a:t>
            </a:r>
            <a:r>
              <a:rPr lang="fr-CA" sz="3600" dirty="0" smtClean="0"/>
              <a:t>enseignante et non pas des </a:t>
            </a:r>
            <a:r>
              <a:rPr lang="fr-CA" sz="3600" dirty="0"/>
              <a:t>facteurs </a:t>
            </a:r>
            <a:r>
              <a:rPr lang="fr-CA" sz="3600" dirty="0" smtClean="0"/>
              <a:t>liés à l’</a:t>
            </a:r>
            <a:r>
              <a:rPr lang="fr-CA" sz="3600" dirty="0"/>
              <a:t>é</a:t>
            </a:r>
            <a:r>
              <a:rPr lang="fr-CA" sz="3600" dirty="0" smtClean="0"/>
              <a:t>volution de la carrière </a:t>
            </a:r>
            <a:r>
              <a:rPr lang="fr-CA" sz="3600" dirty="0"/>
              <a:t>des individus (par </a:t>
            </a:r>
            <a:r>
              <a:rPr lang="fr-CA" sz="3600" dirty="0" smtClean="0"/>
              <a:t>ex., </a:t>
            </a:r>
            <a:r>
              <a:rPr lang="fr-CA" sz="3600" dirty="0"/>
              <a:t>é</a:t>
            </a:r>
            <a:r>
              <a:rPr lang="fr-CA" sz="3600" dirty="0" smtClean="0"/>
              <a:t>volution </a:t>
            </a:r>
            <a:r>
              <a:rPr lang="fr-CA" sz="3600" dirty="0"/>
              <a:t>des </a:t>
            </a:r>
            <a:r>
              <a:rPr lang="fr-CA" sz="3600" dirty="0" smtClean="0"/>
              <a:t>aspirations professionnelles, départ à la </a:t>
            </a:r>
            <a:r>
              <a:rPr lang="fr-CA" sz="3600" dirty="0"/>
              <a:t>retraite, avancement professionnel) ou à</a:t>
            </a:r>
            <a:r>
              <a:rPr lang="fr-CA" sz="3600" dirty="0" smtClean="0"/>
              <a:t> </a:t>
            </a:r>
            <a:r>
              <a:rPr lang="fr-CA" sz="3600" dirty="0"/>
              <a:t>leur é</a:t>
            </a:r>
            <a:r>
              <a:rPr lang="fr-CA" sz="3600" dirty="0" smtClean="0"/>
              <a:t>volution personnelle (par ex. congé </a:t>
            </a:r>
            <a:r>
              <a:rPr lang="fr-CA" sz="3600" dirty="0"/>
              <a:t>de </a:t>
            </a:r>
            <a:r>
              <a:rPr lang="fr-CA" sz="3600" dirty="0" smtClean="0"/>
              <a:t>maternité, déménagement ).</a:t>
            </a:r>
            <a:endParaRPr lang="fr-CA" sz="3600" dirty="0"/>
          </a:p>
        </p:txBody>
      </p:sp>
    </p:spTree>
    <p:extLst>
      <p:ext uri="{BB962C8B-B14F-4D97-AF65-F5344CB8AC3E}">
        <p14:creationId xmlns:p14="http://schemas.microsoft.com/office/powerpoint/2010/main" val="3237664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rgbClr val="92D050"/>
                </a:solidFill>
              </a:rPr>
              <a:t>C</a:t>
            </a:r>
            <a:r>
              <a:rPr lang="fr-CA" dirty="0" smtClean="0">
                <a:solidFill>
                  <a:srgbClr val="92D050"/>
                </a:solidFill>
              </a:rPr>
              <a:t>eux qui sont le plus à risque de décrocher </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6000" dirty="0"/>
              <a:t>C</a:t>
            </a:r>
            <a:r>
              <a:rPr lang="fr-CA" sz="6000" dirty="0" smtClean="0"/>
              <a:t>e </a:t>
            </a:r>
            <a:r>
              <a:rPr lang="fr-CA" sz="6000" dirty="0"/>
              <a:t>sont surtout les </a:t>
            </a:r>
            <a:r>
              <a:rPr lang="fr-CA" sz="6000" dirty="0" smtClean="0"/>
              <a:t>nouveaux enseignants </a:t>
            </a:r>
            <a:r>
              <a:rPr lang="fr-CA" sz="6000" dirty="0"/>
              <a:t>qui quittent </a:t>
            </a:r>
            <a:r>
              <a:rPr lang="fr-CA" sz="6000" dirty="0" smtClean="0"/>
              <a:t>l’enseignement et </a:t>
            </a:r>
            <a:r>
              <a:rPr lang="fr-CA" sz="6000" dirty="0"/>
              <a:t>non les enseignants </a:t>
            </a:r>
            <a:r>
              <a:rPr lang="fr-CA" sz="6000" dirty="0" smtClean="0"/>
              <a:t>expérimentés.</a:t>
            </a:r>
            <a:endParaRPr lang="fr-CA" sz="6000" dirty="0"/>
          </a:p>
        </p:txBody>
      </p:sp>
    </p:spTree>
    <p:extLst>
      <p:ext uri="{BB962C8B-B14F-4D97-AF65-F5344CB8AC3E}">
        <p14:creationId xmlns:p14="http://schemas.microsoft.com/office/powerpoint/2010/main" val="39691934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solidFill>
                  <a:srgbClr val="92D050"/>
                </a:solidFill>
              </a:rPr>
              <a:t>Des facteurs qui concernent tous les enseignants</a:t>
            </a:r>
            <a:endParaRPr lang="fr-CA" dirty="0">
              <a:solidFill>
                <a:srgbClr val="92D050"/>
              </a:solidFill>
            </a:endParaRPr>
          </a:p>
        </p:txBody>
      </p:sp>
      <p:sp>
        <p:nvSpPr>
          <p:cNvPr id="3" name="Espace réservé du contenu 2"/>
          <p:cNvSpPr>
            <a:spLocks noGrp="1"/>
          </p:cNvSpPr>
          <p:nvPr>
            <p:ph idx="1"/>
          </p:nvPr>
        </p:nvSpPr>
        <p:spPr/>
        <p:txBody>
          <a:bodyPr>
            <a:normAutofit/>
          </a:bodyPr>
          <a:lstStyle/>
          <a:p>
            <a:r>
              <a:rPr lang="fr-CA" sz="4800" dirty="0" smtClean="0"/>
              <a:t>Plusieurs </a:t>
            </a:r>
            <a:r>
              <a:rPr lang="fr-CA" sz="4800" dirty="0"/>
              <a:t>des facteurs de </a:t>
            </a:r>
            <a:r>
              <a:rPr lang="fr-CA" sz="4800" dirty="0" smtClean="0"/>
              <a:t>décrochage  sont </a:t>
            </a:r>
            <a:r>
              <a:rPr lang="fr-CA" sz="4800" dirty="0"/>
              <a:t>applicables  </a:t>
            </a:r>
            <a:r>
              <a:rPr lang="fr-CA" sz="4800" dirty="0" smtClean="0"/>
              <a:t>à l’ensemble </a:t>
            </a:r>
            <a:r>
              <a:rPr lang="fr-CA" sz="4800" dirty="0"/>
              <a:t>des enseignants </a:t>
            </a:r>
            <a:r>
              <a:rPr lang="fr-CA" sz="4800" dirty="0" smtClean="0"/>
              <a:t>décrocheurs, qu’ils </a:t>
            </a:r>
            <a:r>
              <a:rPr lang="fr-CA" sz="4800" dirty="0"/>
              <a:t>soient </a:t>
            </a:r>
            <a:r>
              <a:rPr lang="fr-CA" sz="4800" dirty="0" smtClean="0"/>
              <a:t>débutants </a:t>
            </a:r>
            <a:r>
              <a:rPr lang="fr-CA" sz="4800" dirty="0"/>
              <a:t>ou </a:t>
            </a:r>
            <a:r>
              <a:rPr lang="fr-CA" sz="4800" dirty="0" smtClean="0"/>
              <a:t>non.</a:t>
            </a:r>
          </a:p>
        </p:txBody>
      </p:sp>
    </p:spTree>
    <p:extLst>
      <p:ext uri="{BB962C8B-B14F-4D97-AF65-F5344CB8AC3E}">
        <p14:creationId xmlns:p14="http://schemas.microsoft.com/office/powerpoint/2010/main" val="28427372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428</TotalTime>
  <Words>1756</Words>
  <Application>Microsoft Office PowerPoint</Application>
  <PresentationFormat>Widescreen</PresentationFormat>
  <Paragraphs>143</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Facteurs de décrochage en enseignement : réflexion à partir de l’analyse des recherches récentes</vt:lpstr>
      <vt:lpstr>Résumé de la présentation</vt:lpstr>
      <vt:lpstr>Ce que le décrochage n’est pas</vt:lpstr>
      <vt:lpstr>Ce qu’est le décrochage</vt:lpstr>
      <vt:lpstr>Définition</vt:lpstr>
      <vt:lpstr>Deux perspectives du décrochage</vt:lpstr>
      <vt:lpstr>L’accent mis sur la 2e perspective</vt:lpstr>
      <vt:lpstr>Ceux qui sont le plus à risque de décrocher </vt:lpstr>
      <vt:lpstr>Des facteurs qui concernent tous les enseignants</vt:lpstr>
      <vt:lpstr>L’Insertion professionnelle : une période sensible</vt:lpstr>
      <vt:lpstr>L’Insertion professionnelle : une période sensible (suite)</vt:lpstr>
      <vt:lpstr>L’Insertion professionnelle : une période sensible (suite)</vt:lpstr>
      <vt:lpstr>Deux manières de problématiser le décrochage</vt:lpstr>
      <vt:lpstr>Une problématique internationale</vt:lpstr>
      <vt:lpstr>Ampleur du problème au Québec</vt:lpstr>
      <vt:lpstr>Trois types de facteurs</vt:lpstr>
      <vt:lpstr>Les facteurs de décrochage liés à la tâche enseignante</vt:lpstr>
      <vt:lpstr>Les facteurs de décrochage liés à la tâche enseignante (suite)</vt:lpstr>
      <vt:lpstr>Les facteurs de décrochage liés à la tâche enseignante (suite)</vt:lpstr>
      <vt:lpstr>Les facteurs de décrochage liés à la personne</vt:lpstr>
      <vt:lpstr>Les facteurs de décrochage liés à la personne (suite)</vt:lpstr>
      <vt:lpstr>Les facteurs de décrochage liés à l’environnement social</vt:lpstr>
      <vt:lpstr>Les facteurs de décrochage liés à l’environnement social (suite)</vt:lpstr>
      <vt:lpstr>Que penser de tout cela ?</vt:lpstr>
      <vt:lpstr>Des condition d’entrée sur le marché du travail fort discutables</vt:lpstr>
      <vt:lpstr>Un paradoxe</vt:lpstr>
      <vt:lpstr>Y a-t-il de l’espoir ?</vt:lpstr>
      <vt:lpstr>Que faire alors ?</vt:lpstr>
      <vt:lpstr>Même sans programme IP qu’est-ce qui peut être fait concrètement et rapidement ?</vt:lpstr>
      <vt:lpstr>Conclusion</vt:lpstr>
      <vt:lpstr>Quelques références utiles</vt:lpstr>
      <vt:lpstr>Quelques références utiles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Facteurs de décrochage en enseignement : réflexion à partir de l’analyse des recherches récentes</dc:title>
  <dc:creator>utilisateur</dc:creator>
  <cp:lastModifiedBy>Owner</cp:lastModifiedBy>
  <cp:revision>43</cp:revision>
  <dcterms:created xsi:type="dcterms:W3CDTF">2013-11-13T15:21:17Z</dcterms:created>
  <dcterms:modified xsi:type="dcterms:W3CDTF">2016-01-06T02:17:09Z</dcterms:modified>
</cp:coreProperties>
</file>