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2"/>
  </p:notesMasterIdLst>
  <p:sldIdLst>
    <p:sldId id="256" r:id="rId2"/>
    <p:sldId id="258" r:id="rId3"/>
    <p:sldId id="257" r:id="rId4"/>
    <p:sldId id="259" r:id="rId5"/>
    <p:sldId id="260" r:id="rId6"/>
    <p:sldId id="262" r:id="rId7"/>
    <p:sldId id="261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2D0153-F6A3-4789-8CC8-2A745AA3B697}" type="datetimeFigureOut">
              <a:rPr lang="fr-CA" smtClean="0"/>
              <a:t>2016-10-25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E5948C-C265-4034-960B-19CA3DC46FC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56221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E5948C-C265-4034-960B-19CA3DC46FC7}" type="slidenum">
              <a:rPr lang="fr-CA" smtClean="0"/>
              <a:t>7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63702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1FAF-ED30-4FDA-84BF-DD7B4F735270}" type="datetimeFigureOut">
              <a:rPr lang="fr-CA" smtClean="0"/>
              <a:t>2016-10-25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97023-28CA-4E33-B0FF-EE616E20B47D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95744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1FAF-ED30-4FDA-84BF-DD7B4F735270}" type="datetimeFigureOut">
              <a:rPr lang="fr-CA" smtClean="0"/>
              <a:t>2016-10-25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97023-28CA-4E33-B0FF-EE616E20B47D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99477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F181FAF-ED30-4FDA-84BF-DD7B4F735270}" type="datetimeFigureOut">
              <a:rPr lang="fr-CA" smtClean="0"/>
              <a:t>2016-10-25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84497023-28CA-4E33-B0FF-EE616E20B47D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2789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1FAF-ED30-4FDA-84BF-DD7B4F735270}" type="datetimeFigureOut">
              <a:rPr lang="fr-CA" smtClean="0"/>
              <a:t>2016-10-25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97023-28CA-4E33-B0FF-EE616E20B47D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17896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F181FAF-ED30-4FDA-84BF-DD7B4F735270}" type="datetimeFigureOut">
              <a:rPr lang="fr-CA" smtClean="0"/>
              <a:t>2016-10-25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4497023-28CA-4E33-B0FF-EE616E20B47D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22168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1FAF-ED30-4FDA-84BF-DD7B4F735270}" type="datetimeFigureOut">
              <a:rPr lang="fr-CA" smtClean="0"/>
              <a:t>2016-10-25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97023-28CA-4E33-B0FF-EE616E20B47D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75034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1FAF-ED30-4FDA-84BF-DD7B4F735270}" type="datetimeFigureOut">
              <a:rPr lang="fr-CA" smtClean="0"/>
              <a:t>2016-10-25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97023-28CA-4E33-B0FF-EE616E20B47D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36497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1FAF-ED30-4FDA-84BF-DD7B4F735270}" type="datetimeFigureOut">
              <a:rPr lang="fr-CA" smtClean="0"/>
              <a:t>2016-10-25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97023-28CA-4E33-B0FF-EE616E20B47D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91375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1FAF-ED30-4FDA-84BF-DD7B4F735270}" type="datetimeFigureOut">
              <a:rPr lang="fr-CA" smtClean="0"/>
              <a:t>2016-10-25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97023-28CA-4E33-B0FF-EE616E20B47D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78709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1FAF-ED30-4FDA-84BF-DD7B4F735270}" type="datetimeFigureOut">
              <a:rPr lang="fr-CA" smtClean="0"/>
              <a:t>2016-10-25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97023-28CA-4E33-B0FF-EE616E20B47D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71898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1FAF-ED30-4FDA-84BF-DD7B4F735270}" type="datetimeFigureOut">
              <a:rPr lang="fr-CA" smtClean="0"/>
              <a:t>2016-10-25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97023-28CA-4E33-B0FF-EE616E20B47D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18917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F181FAF-ED30-4FDA-84BF-DD7B4F735270}" type="datetimeFigureOut">
              <a:rPr lang="fr-CA" smtClean="0"/>
              <a:t>2016-10-25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84497023-28CA-4E33-B0FF-EE616E20B47D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951204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Vous avez dit attractivité </a:t>
            </a:r>
            <a:r>
              <a:rPr lang="fr-CA"/>
              <a:t>de l’enseignement ?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184542" y="4296126"/>
            <a:ext cx="5827595" cy="2199834"/>
          </a:xfrm>
        </p:spPr>
        <p:txBody>
          <a:bodyPr>
            <a:noAutofit/>
          </a:bodyPr>
          <a:lstStyle/>
          <a:p>
            <a:r>
              <a:rPr lang="fr-CA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Stéphane Martineau</a:t>
            </a:r>
          </a:p>
          <a:p>
            <a:r>
              <a:rPr lang="fr-CA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UQTR</a:t>
            </a:r>
          </a:p>
          <a:p>
            <a:r>
              <a:rPr lang="fr-CA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Colloque  du REF, Montréal</a:t>
            </a:r>
          </a:p>
          <a:p>
            <a:r>
              <a:rPr lang="fr-CA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 octobre 2015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737" y="4438781"/>
            <a:ext cx="1914525" cy="191452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5417" y="5530520"/>
            <a:ext cx="1905165" cy="76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333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Sommes-nous optimiste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CA" sz="8800" dirty="0"/>
              <a:t>Non !...</a:t>
            </a:r>
          </a:p>
          <a:p>
            <a:r>
              <a:rPr lang="fr-CA" sz="8800" dirty="0"/>
              <a:t>Mais nous devons demeurer combattifs!</a:t>
            </a:r>
          </a:p>
        </p:txBody>
      </p:sp>
    </p:spTree>
    <p:extLst>
      <p:ext uri="{BB962C8B-B14F-4D97-AF65-F5344CB8AC3E}">
        <p14:creationId xmlns:p14="http://schemas.microsoft.com/office/powerpoint/2010/main" val="2676165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L’attractivité, nom qui renvoie au…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CA" sz="8000" dirty="0"/>
              <a:t>Caractère de ce qui est attractif….attrayant !</a:t>
            </a:r>
          </a:p>
        </p:txBody>
      </p:sp>
    </p:spTree>
    <p:extLst>
      <p:ext uri="{BB962C8B-B14F-4D97-AF65-F5344CB8AC3E}">
        <p14:creationId xmlns:p14="http://schemas.microsoft.com/office/powerpoint/2010/main" val="3659977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Être attractif, adjectif signifiant…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CA" sz="7200" dirty="0"/>
              <a:t>Qui a la propriété d’attirer</a:t>
            </a:r>
          </a:p>
          <a:p>
            <a:r>
              <a:rPr lang="fr-CA" sz="7200" dirty="0"/>
              <a:t>Qui présente un avantage, un attrait</a:t>
            </a:r>
          </a:p>
        </p:txBody>
      </p:sp>
    </p:spTree>
    <p:extLst>
      <p:ext uri="{BB962C8B-B14F-4D97-AF65-F5344CB8AC3E}">
        <p14:creationId xmlns:p14="http://schemas.microsoft.com/office/powerpoint/2010/main" val="913531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L’enseignement est-il attractif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sz="5400" dirty="0"/>
              <a:t>On ne peut que répondre oui à cette question au sens où tout dans notre monde peut être attractif, tout dépendant de nos dispositions.</a:t>
            </a:r>
          </a:p>
        </p:txBody>
      </p:sp>
    </p:spTree>
    <p:extLst>
      <p:ext uri="{BB962C8B-B14F-4D97-AF65-F5344CB8AC3E}">
        <p14:creationId xmlns:p14="http://schemas.microsoft.com/office/powerpoint/2010/main" val="3645500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En y regardant de plus près…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sz="3600" dirty="0"/>
              <a:t>Une profession mal payée</a:t>
            </a:r>
          </a:p>
          <a:p>
            <a:r>
              <a:rPr lang="fr-CA" sz="3600" dirty="0"/>
              <a:t>Une profession faiblement reconnue</a:t>
            </a:r>
          </a:p>
          <a:p>
            <a:r>
              <a:rPr lang="fr-CA" sz="3600" dirty="0"/>
              <a:t>Une profession  affligée d’un assez haut taux de décrochage</a:t>
            </a:r>
          </a:p>
          <a:p>
            <a:r>
              <a:rPr lang="fr-CA" sz="3600" dirty="0"/>
              <a:t>Une profession où l’on vit pas mal de souffrance</a:t>
            </a:r>
          </a:p>
          <a:p>
            <a:r>
              <a:rPr lang="fr-CA" sz="3600" dirty="0"/>
              <a:t>Une profession au faible pouvoir sur sa formation</a:t>
            </a:r>
          </a:p>
        </p:txBody>
      </p:sp>
    </p:spTree>
    <p:extLst>
      <p:ext uri="{BB962C8B-B14F-4D97-AF65-F5344CB8AC3E}">
        <p14:creationId xmlns:p14="http://schemas.microsoft.com/office/powerpoint/2010/main" val="2233259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En y regardant de plus près…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CA" sz="3600" dirty="0"/>
              <a:t>Une profession au faible pouvoir sur le système d’éducation</a:t>
            </a:r>
          </a:p>
          <a:p>
            <a:r>
              <a:rPr lang="fr-CA" sz="3600" dirty="0"/>
              <a:t>Une profession où l’insertion professionnelle est longue et souvent difficile</a:t>
            </a:r>
          </a:p>
          <a:p>
            <a:r>
              <a:rPr lang="fr-CA" sz="3600" dirty="0"/>
              <a:t>Une profession grandement précaire</a:t>
            </a:r>
          </a:p>
          <a:p>
            <a:r>
              <a:rPr lang="fr-CA" sz="3600" dirty="0"/>
              <a:t>Une profession dont la pratique s’est complexifiée</a:t>
            </a:r>
          </a:p>
          <a:p>
            <a:r>
              <a:rPr lang="fr-CA" sz="3600" dirty="0"/>
              <a:t>Une profession prise dans un contexte de travail peut invitant</a:t>
            </a:r>
          </a:p>
        </p:txBody>
      </p:sp>
    </p:spTree>
    <p:extLst>
      <p:ext uri="{BB962C8B-B14F-4D97-AF65-F5344CB8AC3E}">
        <p14:creationId xmlns:p14="http://schemas.microsoft.com/office/powerpoint/2010/main" val="2336621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Ainsi….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CA" sz="8000" dirty="0"/>
              <a:t>Le moins que l’on puisse dire c’est que le tableau semble plutôt sombre </a:t>
            </a:r>
          </a:p>
        </p:txBody>
      </p:sp>
    </p:spTree>
    <p:extLst>
      <p:ext uri="{BB962C8B-B14F-4D97-AF65-F5344CB8AC3E}">
        <p14:creationId xmlns:p14="http://schemas.microsoft.com/office/powerpoint/2010/main" val="882149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Pourtant….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sz="4400" dirty="0"/>
              <a:t>La profession attire toujours un grand nombre d’étudiants dans toutes les universités québécoises</a:t>
            </a:r>
          </a:p>
          <a:p>
            <a:r>
              <a:rPr lang="fr-CA" sz="4400" dirty="0"/>
              <a:t>La profession regroupe en son sein des milliers d’enseignantes et d’enseignants passionnés</a:t>
            </a:r>
          </a:p>
          <a:p>
            <a:endParaRPr lang="fr-CA" sz="2800" dirty="0"/>
          </a:p>
        </p:txBody>
      </p:sp>
    </p:spTree>
    <p:extLst>
      <p:ext uri="{BB962C8B-B14F-4D97-AF65-F5344CB8AC3E}">
        <p14:creationId xmlns:p14="http://schemas.microsoft.com/office/powerpoint/2010/main" val="2971301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Que pouvons-nous faire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CA" sz="3000" dirty="0"/>
              <a:t>Pour la formation:</a:t>
            </a:r>
          </a:p>
          <a:p>
            <a:pPr lvl="1"/>
            <a:r>
              <a:rPr lang="fr-CA" sz="3000" dirty="0"/>
              <a:t>Hausser les critères d’admission en formation initiale</a:t>
            </a:r>
          </a:p>
          <a:p>
            <a:pPr lvl="1"/>
            <a:r>
              <a:rPr lang="fr-CA" sz="3000" dirty="0"/>
              <a:t>Améliorer la formation des enseignants</a:t>
            </a:r>
          </a:p>
          <a:p>
            <a:r>
              <a:rPr lang="fr-CA" sz="3000" dirty="0"/>
              <a:t>Pour le réseau :</a:t>
            </a:r>
          </a:p>
          <a:p>
            <a:pPr lvl="1"/>
            <a:r>
              <a:rPr lang="fr-CA" sz="3000" dirty="0"/>
              <a:t>Réinjecter de l’$ dans le système</a:t>
            </a:r>
          </a:p>
          <a:p>
            <a:pPr lvl="1"/>
            <a:r>
              <a:rPr lang="fr-CA" sz="3000" dirty="0"/>
              <a:t>Augmenter les salaires à la hauteur du «service social» rendu par la profession</a:t>
            </a:r>
          </a:p>
          <a:p>
            <a:r>
              <a:rPr lang="fr-CA" sz="3000" dirty="0"/>
              <a:t>Pour la pratique:</a:t>
            </a:r>
          </a:p>
          <a:p>
            <a:pPr lvl="1"/>
            <a:r>
              <a:rPr lang="fr-CA" sz="3000" dirty="0"/>
              <a:t>Favoriser l’insertion professionnelle</a:t>
            </a:r>
          </a:p>
          <a:p>
            <a:pPr lvl="1"/>
            <a:r>
              <a:rPr lang="fr-CA" sz="3000" dirty="0"/>
              <a:t>Augmenter les ressources d’appoint.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2526551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À bandes">
  <a:themeElements>
    <a:clrScheme name="À bandes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À bande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À bandes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À bandes</Template>
  <TotalTime>39</TotalTime>
  <Words>282</Words>
  <Application>Microsoft Office PowerPoint</Application>
  <PresentationFormat>Widescreen</PresentationFormat>
  <Paragraphs>43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Corbel</vt:lpstr>
      <vt:lpstr>Wingdings</vt:lpstr>
      <vt:lpstr>À bandes</vt:lpstr>
      <vt:lpstr>Vous avez dit attractivité de l’enseignement ?</vt:lpstr>
      <vt:lpstr>L’attractivité, nom qui renvoie au…</vt:lpstr>
      <vt:lpstr>Être attractif, adjectif signifiant…</vt:lpstr>
      <vt:lpstr>L’enseignement est-il attractif ?</vt:lpstr>
      <vt:lpstr>En y regardant de plus près…</vt:lpstr>
      <vt:lpstr>En y regardant de plus près…</vt:lpstr>
      <vt:lpstr>Ainsi….</vt:lpstr>
      <vt:lpstr>Pourtant….</vt:lpstr>
      <vt:lpstr>Que pouvons-nous faire ?</vt:lpstr>
      <vt:lpstr>Sommes-nous optimiste ?</vt:lpstr>
    </vt:vector>
  </TitlesOfParts>
  <Company>UQTR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Vous avez dit attractivité ?</dc:title>
  <dc:creator>Martineau, Stéphane</dc:creator>
  <cp:lastModifiedBy>Caroline Jeanson</cp:lastModifiedBy>
  <cp:revision>8</cp:revision>
  <dcterms:created xsi:type="dcterms:W3CDTF">2015-10-21T13:57:16Z</dcterms:created>
  <dcterms:modified xsi:type="dcterms:W3CDTF">2016-10-25T19:09:24Z</dcterms:modified>
</cp:coreProperties>
</file>