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5" r:id="rId6"/>
    <p:sldId id="260" r:id="rId7"/>
    <p:sldId id="261" r:id="rId8"/>
    <p:sldId id="268" r:id="rId9"/>
    <p:sldId id="275" r:id="rId10"/>
    <p:sldId id="273" r:id="rId11"/>
    <p:sldId id="274" r:id="rId12"/>
    <p:sldId id="266" r:id="rId13"/>
    <p:sldId id="267" r:id="rId14"/>
    <p:sldId id="262" r:id="rId15"/>
    <p:sldId id="263"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8" d="100"/>
          <a:sy n="28" d="100"/>
        </p:scale>
        <p:origin x="1068"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89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259320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1386754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54280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31772530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2714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21590339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11592633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2812404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1490902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2326864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r-FR"/>
              <a:t>Modifiez le style du titre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561126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2680079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1158117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54215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1693061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25/10/2016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a:t>
            </a:fld>
            <a:endParaRPr lang="fr-BE"/>
          </a:p>
        </p:txBody>
      </p:sp>
    </p:spTree>
    <p:extLst>
      <p:ext uri="{BB962C8B-B14F-4D97-AF65-F5344CB8AC3E}">
        <p14:creationId xmlns:p14="http://schemas.microsoft.com/office/powerpoint/2010/main" val="3339759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309A6D-C09C-4548-B29A-6CF363A7E532}" type="datetimeFigureOut">
              <a:rPr lang="fr-FR" smtClean="0"/>
              <a:pPr/>
              <a:t>25/10/2016</a:t>
            </a:fld>
            <a:endParaRPr lang="fr-BE"/>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F4668DC-857F-487D-BFFA-8C0CA5037977}" type="slidenum">
              <a:rPr lang="fr-BE" smtClean="0"/>
              <a:pPr/>
              <a:t>‹#›</a:t>
            </a:fld>
            <a:endParaRPr lang="fr-BE"/>
          </a:p>
        </p:txBody>
      </p:sp>
    </p:spTree>
    <p:extLst>
      <p:ext uri="{BB962C8B-B14F-4D97-AF65-F5344CB8AC3E}">
        <p14:creationId xmlns:p14="http://schemas.microsoft.com/office/powerpoint/2010/main" val="40430383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iliane.portelance@uqtr.ca" TargetMode="External"/><Relationship Id="rId2" Type="http://schemas.openxmlformats.org/officeDocument/2006/relationships/hyperlink" Target="mailto:Stephane.martineau@uqtr.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7277" y="116633"/>
            <a:ext cx="8371943" cy="3024336"/>
          </a:xfrm>
        </p:spPr>
        <p:txBody>
          <a:bodyPr>
            <a:noAutofit/>
          </a:bodyPr>
          <a:lstStyle/>
          <a:p>
            <a:r>
              <a:rPr lang="fr-FR" sz="3200" b="1" dirty="0">
                <a:solidFill>
                  <a:schemeClr val="accent5">
                    <a:lumMod val="50000"/>
                  </a:schemeClr>
                </a:solidFill>
              </a:rPr>
              <a:t>Comment analyse-t-on les pratiques de formation en stage d’enseignement ? </a:t>
            </a:r>
            <a:r>
              <a:rPr lang="fr-FR" sz="3200" b="1">
                <a:solidFill>
                  <a:schemeClr val="accent5">
                    <a:lumMod val="50000"/>
                  </a:schemeClr>
                </a:solidFill>
              </a:rPr>
              <a:t>Tour </a:t>
            </a:r>
            <a:r>
              <a:rPr lang="fr-FR" sz="3200" b="1" dirty="0">
                <a:solidFill>
                  <a:schemeClr val="accent5">
                    <a:lumMod val="50000"/>
                  </a:schemeClr>
                </a:solidFill>
              </a:rPr>
              <a:t>d’horizon des recherches au Québec</a:t>
            </a:r>
            <a:br>
              <a:rPr lang="fr-CA" sz="3600" dirty="0">
                <a:solidFill>
                  <a:schemeClr val="accent5">
                    <a:lumMod val="50000"/>
                  </a:schemeClr>
                </a:solidFill>
              </a:rPr>
            </a:br>
            <a:br>
              <a:rPr lang="fr-CA" sz="3600" dirty="0">
                <a:solidFill>
                  <a:schemeClr val="accent5">
                    <a:lumMod val="50000"/>
                  </a:schemeClr>
                </a:solidFill>
              </a:rPr>
            </a:br>
            <a:endParaRPr lang="fr-CA" sz="3600" dirty="0">
              <a:solidFill>
                <a:schemeClr val="accent5">
                  <a:lumMod val="50000"/>
                </a:schemeClr>
              </a:solidFill>
            </a:endParaRPr>
          </a:p>
        </p:txBody>
      </p:sp>
      <p:sp>
        <p:nvSpPr>
          <p:cNvPr id="3" name="Sous-titre 2"/>
          <p:cNvSpPr>
            <a:spLocks noGrp="1"/>
          </p:cNvSpPr>
          <p:nvPr>
            <p:ph type="subTitle" idx="1"/>
          </p:nvPr>
        </p:nvSpPr>
        <p:spPr>
          <a:xfrm>
            <a:off x="3354442" y="2492896"/>
            <a:ext cx="5114778" cy="3528392"/>
          </a:xfrm>
        </p:spPr>
        <p:txBody>
          <a:bodyPr>
            <a:noAutofit/>
          </a:bodyPr>
          <a:lstStyle/>
          <a:p>
            <a:r>
              <a:rPr lang="fr-CA" sz="2800" b="1" dirty="0">
                <a:solidFill>
                  <a:srgbClr val="0070C0"/>
                </a:solidFill>
              </a:rPr>
              <a:t>Stéphane Martineau</a:t>
            </a:r>
          </a:p>
          <a:p>
            <a:r>
              <a:rPr lang="fr-CA" sz="2800" b="1" dirty="0">
                <a:solidFill>
                  <a:srgbClr val="7030A0"/>
                </a:solidFill>
                <a:hlinkClick r:id="rId2"/>
              </a:rPr>
              <a:t>Stephane.martineau@uqtr.ca</a:t>
            </a:r>
            <a:endParaRPr lang="fr-CA" sz="2800" b="1" dirty="0">
              <a:solidFill>
                <a:srgbClr val="7030A0"/>
              </a:solidFill>
            </a:endParaRPr>
          </a:p>
          <a:p>
            <a:r>
              <a:rPr lang="fr-CA" sz="2800" b="1" dirty="0">
                <a:solidFill>
                  <a:srgbClr val="0070C0"/>
                </a:solidFill>
              </a:rPr>
              <a:t>Liliane </a:t>
            </a:r>
            <a:r>
              <a:rPr lang="fr-CA" sz="2800" b="1" dirty="0" err="1">
                <a:solidFill>
                  <a:srgbClr val="0070C0"/>
                </a:solidFill>
              </a:rPr>
              <a:t>Portelance</a:t>
            </a:r>
            <a:endParaRPr lang="fr-CA" sz="2800" b="1" dirty="0">
              <a:solidFill>
                <a:srgbClr val="0070C0"/>
              </a:solidFill>
            </a:endParaRPr>
          </a:p>
          <a:p>
            <a:r>
              <a:rPr lang="fr-CA" sz="2800" b="1" dirty="0">
                <a:solidFill>
                  <a:srgbClr val="0070C0"/>
                </a:solidFill>
                <a:hlinkClick r:id="rId3"/>
              </a:rPr>
              <a:t>Liliane.portelance@uqtr.ca</a:t>
            </a:r>
            <a:endParaRPr lang="fr-CA" sz="2800" b="1" dirty="0">
              <a:solidFill>
                <a:srgbClr val="0070C0"/>
              </a:solidFill>
            </a:endParaRPr>
          </a:p>
          <a:p>
            <a:r>
              <a:rPr lang="fr-CA" sz="2800" b="1" dirty="0">
                <a:solidFill>
                  <a:srgbClr val="0070C0"/>
                </a:solidFill>
              </a:rPr>
              <a:t>UQTR, CRIFPE</a:t>
            </a:r>
          </a:p>
          <a:p>
            <a:r>
              <a:rPr lang="fr-CA" sz="2800" b="1" dirty="0">
                <a:solidFill>
                  <a:srgbClr val="0070C0"/>
                </a:solidFill>
              </a:rPr>
              <a:t>ACFAS mai 2014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660688"/>
          </a:xfrm>
        </p:spPr>
        <p:txBody>
          <a:bodyPr/>
          <a:lstStyle/>
          <a:p>
            <a:r>
              <a:rPr lang="fr-CA" dirty="0"/>
              <a:t>Résultats</a:t>
            </a:r>
          </a:p>
        </p:txBody>
      </p:sp>
      <p:sp>
        <p:nvSpPr>
          <p:cNvPr id="3" name="Espace réservé du contenu 2"/>
          <p:cNvSpPr>
            <a:spLocks noGrp="1"/>
          </p:cNvSpPr>
          <p:nvPr>
            <p:ph idx="1"/>
          </p:nvPr>
        </p:nvSpPr>
        <p:spPr>
          <a:xfrm>
            <a:off x="457200" y="1052736"/>
            <a:ext cx="7239000" cy="5403000"/>
          </a:xfrm>
        </p:spPr>
        <p:txBody>
          <a:bodyPr>
            <a:noAutofit/>
          </a:bodyPr>
          <a:lstStyle/>
          <a:p>
            <a:r>
              <a:rPr lang="fr-CA" sz="2400" dirty="0"/>
              <a:t>Entrevue (de groupe ou individuel) : outil le plus utilisé.</a:t>
            </a:r>
          </a:p>
          <a:p>
            <a:r>
              <a:rPr lang="fr-CA" sz="2400" dirty="0"/>
              <a:t>Entretien d’explicitation de </a:t>
            </a:r>
            <a:r>
              <a:rPr lang="fr-CA" sz="2400" dirty="0" err="1"/>
              <a:t>Vermersch</a:t>
            </a:r>
            <a:r>
              <a:rPr lang="fr-CA" sz="2400" dirty="0"/>
              <a:t> (1996) souvent sollicité.</a:t>
            </a:r>
          </a:p>
          <a:p>
            <a:r>
              <a:rPr lang="fr-CA" sz="2400" dirty="0"/>
              <a:t>Questionnaire également populaire.</a:t>
            </a:r>
          </a:p>
          <a:p>
            <a:r>
              <a:rPr lang="fr-CA" sz="2400" dirty="0"/>
              <a:t>Approche du </a:t>
            </a:r>
            <a:r>
              <a:rPr lang="fr-CA" sz="2400" i="1" dirty="0" err="1"/>
              <a:t>Practical</a:t>
            </a:r>
            <a:r>
              <a:rPr lang="fr-CA" sz="2400" i="1" dirty="0"/>
              <a:t> Argument </a:t>
            </a:r>
            <a:r>
              <a:rPr lang="fr-CA" sz="2400" dirty="0"/>
              <a:t>de </a:t>
            </a:r>
            <a:r>
              <a:rPr lang="fr-CA" sz="2400" dirty="0" err="1"/>
              <a:t>Fenstermacher</a:t>
            </a:r>
            <a:r>
              <a:rPr lang="fr-CA" sz="2400" dirty="0"/>
              <a:t> également régulièrement utilisée.</a:t>
            </a:r>
          </a:p>
          <a:p>
            <a:r>
              <a:rPr lang="fr-CA" sz="2400" dirty="0"/>
              <a:t>Rétroaction vidéo fréquemment utilisée.</a:t>
            </a:r>
          </a:p>
          <a:p>
            <a:r>
              <a:rPr lang="fr-CA" sz="2400" dirty="0"/>
              <a:t>Les données sont le plus souvent composées des «propos» des sujets.</a:t>
            </a:r>
          </a:p>
        </p:txBody>
      </p:sp>
    </p:spTree>
    <p:extLst>
      <p:ext uri="{BB962C8B-B14F-4D97-AF65-F5344CB8AC3E}">
        <p14:creationId xmlns:p14="http://schemas.microsoft.com/office/powerpoint/2010/main" val="1825341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516672"/>
          </a:xfrm>
        </p:spPr>
        <p:txBody>
          <a:bodyPr>
            <a:normAutofit fontScale="90000"/>
          </a:bodyPr>
          <a:lstStyle/>
          <a:p>
            <a:r>
              <a:rPr lang="fr-CA" dirty="0"/>
              <a:t>Résultats</a:t>
            </a:r>
          </a:p>
        </p:txBody>
      </p:sp>
      <p:sp>
        <p:nvSpPr>
          <p:cNvPr id="3" name="Espace réservé du contenu 2"/>
          <p:cNvSpPr>
            <a:spLocks noGrp="1"/>
          </p:cNvSpPr>
          <p:nvPr>
            <p:ph idx="1"/>
          </p:nvPr>
        </p:nvSpPr>
        <p:spPr>
          <a:xfrm>
            <a:off x="457200" y="908720"/>
            <a:ext cx="7239000" cy="5547016"/>
          </a:xfrm>
        </p:spPr>
        <p:txBody>
          <a:bodyPr>
            <a:normAutofit/>
          </a:bodyPr>
          <a:lstStyle/>
          <a:p>
            <a:r>
              <a:rPr lang="fr-CA" sz="2400" dirty="0"/>
              <a:t>Sur l’ensemble des recherches, on constate ce qui semble un assez bon équilibre entre les données invoquées (observations et documents), les données suscitées (entrevues) et les données provoquées (questionnaires) (Van der Maren, 1996).</a:t>
            </a:r>
          </a:p>
          <a:p>
            <a:r>
              <a:rPr lang="fr-CA" sz="2400" dirty="0"/>
              <a:t>Souci évident de varier les sources de données; plusieurs catégories de sujets par exemple : stagiaires, superviseurs, enseignants associés, etc.</a:t>
            </a:r>
          </a:p>
          <a:p>
            <a:r>
              <a:rPr lang="fr-CA" sz="2400" dirty="0"/>
              <a:t>L’analyse thématique des données est la plus populaire au détriment d’autres types tels : </a:t>
            </a:r>
            <a:r>
              <a:rPr lang="fr-CA" sz="2400" i="1" dirty="0"/>
              <a:t>en mode écriture</a:t>
            </a:r>
            <a:r>
              <a:rPr lang="fr-CA" sz="2400" dirty="0"/>
              <a:t>, </a:t>
            </a:r>
            <a:r>
              <a:rPr lang="fr-CA" sz="2400" i="1" dirty="0"/>
              <a:t>par questionnement</a:t>
            </a:r>
            <a:r>
              <a:rPr lang="fr-CA" sz="2400" dirty="0"/>
              <a:t>, </a:t>
            </a:r>
            <a:r>
              <a:rPr lang="fr-CA" sz="2400" i="1" dirty="0"/>
              <a:t>catégories </a:t>
            </a:r>
            <a:r>
              <a:rPr lang="fr-CA" sz="2400" i="1" dirty="0" err="1"/>
              <a:t>conceptualisantes</a:t>
            </a:r>
            <a:r>
              <a:rPr lang="fr-CA" sz="2400" dirty="0"/>
              <a:t> (Paillé et </a:t>
            </a:r>
            <a:r>
              <a:rPr lang="fr-CA" sz="2400" dirty="0" err="1"/>
              <a:t>Mucchielli</a:t>
            </a:r>
            <a:r>
              <a:rPr lang="fr-CA" sz="2400" dirty="0"/>
              <a:t>, 2008).</a:t>
            </a:r>
          </a:p>
        </p:txBody>
      </p:sp>
    </p:spTree>
    <p:extLst>
      <p:ext uri="{BB962C8B-B14F-4D97-AF65-F5344CB8AC3E}">
        <p14:creationId xmlns:p14="http://schemas.microsoft.com/office/powerpoint/2010/main" val="397774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588680"/>
          </a:xfrm>
        </p:spPr>
        <p:txBody>
          <a:bodyPr>
            <a:normAutofit fontScale="90000"/>
          </a:bodyPr>
          <a:lstStyle/>
          <a:p>
            <a:r>
              <a:rPr lang="fr-CA" dirty="0"/>
              <a:t>Résultats</a:t>
            </a:r>
          </a:p>
        </p:txBody>
      </p:sp>
      <p:sp>
        <p:nvSpPr>
          <p:cNvPr id="3" name="Espace réservé du contenu 2"/>
          <p:cNvSpPr>
            <a:spLocks noGrp="1"/>
          </p:cNvSpPr>
          <p:nvPr>
            <p:ph idx="1"/>
          </p:nvPr>
        </p:nvSpPr>
        <p:spPr>
          <a:xfrm>
            <a:off x="457200" y="980728"/>
            <a:ext cx="7239000" cy="5475008"/>
          </a:xfrm>
        </p:spPr>
        <p:txBody>
          <a:bodyPr>
            <a:normAutofit/>
          </a:bodyPr>
          <a:lstStyle/>
          <a:p>
            <a:r>
              <a:rPr lang="fr-CA" sz="2400" dirty="0"/>
              <a:t>Forte présence de recherches qualitatives;</a:t>
            </a:r>
          </a:p>
          <a:p>
            <a:r>
              <a:rPr lang="fr-CA" sz="2400" dirty="0"/>
              <a:t>Recherches souvent «exploratoires»;</a:t>
            </a:r>
          </a:p>
          <a:p>
            <a:r>
              <a:rPr lang="fr-CA" sz="2400" dirty="0"/>
              <a:t>Recherche menées régulièrement avec des échantillons de sujets peu nombreux;</a:t>
            </a:r>
          </a:p>
          <a:p>
            <a:r>
              <a:rPr lang="fr-CA" sz="2400" dirty="0"/>
              <a:t>Des recherches de petites envergures rarement longitudinales;</a:t>
            </a:r>
          </a:p>
          <a:p>
            <a:r>
              <a:rPr lang="fr-CA" sz="2400" dirty="0"/>
              <a:t>Grande prégnance des recherches descriptives (au sens de </a:t>
            </a:r>
            <a:r>
              <a:rPr lang="fr-CA" sz="2400" dirty="0" err="1"/>
              <a:t>Vanhulle</a:t>
            </a:r>
            <a:r>
              <a:rPr lang="fr-CA" sz="2400" dirty="0"/>
              <a:t> et Lenoir, 2005);</a:t>
            </a:r>
          </a:p>
          <a:p>
            <a:r>
              <a:rPr lang="fr-CA" sz="2400" dirty="0"/>
              <a:t>Cadres théoriques souvent peu élaborés;</a:t>
            </a:r>
          </a:p>
          <a:p>
            <a:r>
              <a:rPr lang="fr-CA" sz="2400" dirty="0"/>
              <a:t>Cadres de référence principalement compréhensif (selon la typologie de De </a:t>
            </a:r>
            <a:r>
              <a:rPr lang="fr-CA" sz="2400" dirty="0" err="1"/>
              <a:t>Bruyne</a:t>
            </a:r>
            <a:r>
              <a:rPr lang="fr-CA" sz="2400" dirty="0"/>
              <a:t>, Herman et De </a:t>
            </a:r>
            <a:r>
              <a:rPr lang="fr-CA" sz="2400"/>
              <a:t>Schoutheete</a:t>
            </a:r>
            <a:r>
              <a:rPr lang="fr-CA" sz="2400" dirty="0"/>
              <a:t>, 1974);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660688"/>
          </a:xfrm>
        </p:spPr>
        <p:txBody>
          <a:bodyPr/>
          <a:lstStyle/>
          <a:p>
            <a:r>
              <a:rPr lang="fr-CA" dirty="0"/>
              <a:t>Résultats</a:t>
            </a:r>
          </a:p>
        </p:txBody>
      </p:sp>
      <p:sp>
        <p:nvSpPr>
          <p:cNvPr id="3" name="Espace réservé du contenu 2"/>
          <p:cNvSpPr>
            <a:spLocks noGrp="1"/>
          </p:cNvSpPr>
          <p:nvPr>
            <p:ph idx="1"/>
          </p:nvPr>
        </p:nvSpPr>
        <p:spPr>
          <a:xfrm>
            <a:off x="457200" y="1052736"/>
            <a:ext cx="7239000" cy="5403000"/>
          </a:xfrm>
        </p:spPr>
        <p:txBody>
          <a:bodyPr>
            <a:normAutofit fontScale="92500"/>
          </a:bodyPr>
          <a:lstStyle/>
          <a:p>
            <a:r>
              <a:rPr lang="fr-CA" sz="2400" dirty="0"/>
              <a:t>Faible prise en compte du contexte et encore moins des dimensions sociales du problème investigué;</a:t>
            </a:r>
          </a:p>
          <a:p>
            <a:r>
              <a:rPr lang="fr-CA" sz="2400" dirty="0"/>
              <a:t>Présence marquée d’un certain «psychologisme»;</a:t>
            </a:r>
          </a:p>
          <a:p>
            <a:r>
              <a:rPr lang="fr-CA" sz="2400" dirty="0"/>
              <a:t>«</a:t>
            </a:r>
            <a:r>
              <a:rPr lang="fr-CA" sz="2400" dirty="0" err="1"/>
              <a:t>Vécucentrisme</a:t>
            </a:r>
            <a:r>
              <a:rPr lang="fr-CA" sz="2400" dirty="0"/>
              <a:t>» présent aussi;</a:t>
            </a:r>
          </a:p>
          <a:p>
            <a:r>
              <a:rPr lang="fr-CA" sz="2400" dirty="0"/>
              <a:t>Problématiques régulièrement peu élaborées;</a:t>
            </a:r>
          </a:p>
          <a:p>
            <a:r>
              <a:rPr lang="fr-CA" sz="2400" dirty="0"/>
              <a:t>Vision généralement pragmatique, voire utilitariste du problème;</a:t>
            </a:r>
          </a:p>
          <a:p>
            <a:r>
              <a:rPr lang="fr-CA" sz="2400" dirty="0"/>
              <a:t>Donc, plusieurs recherches à visées </a:t>
            </a:r>
            <a:r>
              <a:rPr lang="fr-CA" sz="2400" dirty="0" err="1"/>
              <a:t>applicationnistes</a:t>
            </a:r>
            <a:r>
              <a:rPr lang="fr-CA" sz="2400" dirty="0"/>
              <a:t> et opérationnelles (réponses aux attentes de formation);</a:t>
            </a:r>
          </a:p>
          <a:p>
            <a:r>
              <a:rPr lang="fr-CA" sz="2400" dirty="0"/>
              <a:t>Parfois, on note un empirisme quelque peu naïf ou radical.</a:t>
            </a:r>
          </a:p>
          <a:p>
            <a:endParaRPr lang="fr-CA" dirty="0"/>
          </a:p>
          <a:p>
            <a:endParaRPr lang="fr-C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516672"/>
          </a:xfrm>
        </p:spPr>
        <p:txBody>
          <a:bodyPr>
            <a:normAutofit fontScale="90000"/>
          </a:bodyPr>
          <a:lstStyle/>
          <a:p>
            <a:r>
              <a:rPr lang="fr-CA" dirty="0"/>
              <a:t>Discussion</a:t>
            </a:r>
          </a:p>
        </p:txBody>
      </p:sp>
      <p:sp>
        <p:nvSpPr>
          <p:cNvPr id="3" name="Espace réservé du contenu 2"/>
          <p:cNvSpPr>
            <a:spLocks noGrp="1"/>
          </p:cNvSpPr>
          <p:nvPr>
            <p:ph idx="1"/>
          </p:nvPr>
        </p:nvSpPr>
        <p:spPr>
          <a:xfrm>
            <a:off x="457200" y="980728"/>
            <a:ext cx="7239000" cy="5475008"/>
          </a:xfrm>
        </p:spPr>
        <p:txBody>
          <a:bodyPr>
            <a:normAutofit/>
          </a:bodyPr>
          <a:lstStyle/>
          <a:p>
            <a:r>
              <a:rPr lang="fr-CA" sz="2000" dirty="0"/>
              <a:t>Notre analyse donne à penser que les constats faits par </a:t>
            </a:r>
            <a:r>
              <a:rPr lang="fr-CA" sz="2000" dirty="0" err="1"/>
              <a:t>Vanhulle</a:t>
            </a:r>
            <a:r>
              <a:rPr lang="fr-CA" sz="2000" dirty="0"/>
              <a:t> et Lenoir en 2005 sur un échantillon plus grand de recherches (mais qui ne couvrait pas notre échantillon) sont toujours valables et que la recherche en éducation au Québec souffre toujours de certaines faiblesses récurrentes (exposées en partie plus haut).</a:t>
            </a:r>
          </a:p>
          <a:p>
            <a:r>
              <a:rPr lang="fr-CA" sz="2000" dirty="0"/>
              <a:t>Les textes analysés laissent voir aussi une certaine «technocratisation de la recherche» au sens où l’entend Michel </a:t>
            </a:r>
            <a:r>
              <a:rPr lang="fr-CA" sz="2000" dirty="0" err="1"/>
              <a:t>Freitag</a:t>
            </a:r>
            <a:r>
              <a:rPr lang="fr-CA" sz="2000" dirty="0"/>
              <a:t> : une recherche centrée sur une sorte d’</a:t>
            </a:r>
            <a:r>
              <a:rPr lang="fr-CA" sz="2000" dirty="0" err="1"/>
              <a:t>ingénérie</a:t>
            </a:r>
            <a:r>
              <a:rPr lang="fr-CA" sz="2000" dirty="0"/>
              <a:t> de la formation et dont les problématiques s’alignent sur les «besoins» du milieu et les préoccupations  énoncés par le MELS.</a:t>
            </a:r>
          </a:p>
          <a:p>
            <a:r>
              <a:rPr lang="fr-CA" sz="2000" dirty="0"/>
              <a:t>La posture des chercheurs semble ambiguë : être la fois formateur et chercheur dont les finalités ne sont pas toujours facilement conciliables.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588680"/>
          </a:xfrm>
        </p:spPr>
        <p:txBody>
          <a:bodyPr>
            <a:normAutofit fontScale="90000"/>
          </a:bodyPr>
          <a:lstStyle/>
          <a:p>
            <a:r>
              <a:rPr lang="fr-CA" dirty="0"/>
              <a:t>Conclusion</a:t>
            </a:r>
          </a:p>
        </p:txBody>
      </p:sp>
      <p:sp>
        <p:nvSpPr>
          <p:cNvPr id="3" name="Espace réservé du contenu 2"/>
          <p:cNvSpPr>
            <a:spLocks noGrp="1"/>
          </p:cNvSpPr>
          <p:nvPr>
            <p:ph idx="1"/>
          </p:nvPr>
        </p:nvSpPr>
        <p:spPr>
          <a:xfrm>
            <a:off x="457200" y="1052736"/>
            <a:ext cx="7239000" cy="5403000"/>
          </a:xfrm>
        </p:spPr>
        <p:txBody>
          <a:bodyPr>
            <a:normAutofit/>
          </a:bodyPr>
          <a:lstStyle/>
          <a:p>
            <a:r>
              <a:rPr lang="fr-CA" sz="2800" dirty="0"/>
              <a:t>Une présentation basée sur 44 textes dits scientifiques.</a:t>
            </a:r>
          </a:p>
          <a:p>
            <a:r>
              <a:rPr lang="fr-CA" sz="2800" dirty="0"/>
              <a:t>Des recherches où règne le qualitatif.</a:t>
            </a:r>
          </a:p>
          <a:p>
            <a:r>
              <a:rPr lang="fr-CA" sz="2800" dirty="0"/>
              <a:t>Une présence assez grande (une mode) des approches mixtes (</a:t>
            </a:r>
            <a:r>
              <a:rPr lang="fr-CA" sz="2800" dirty="0" err="1"/>
              <a:t>vont-elles</a:t>
            </a:r>
            <a:r>
              <a:rPr lang="fr-CA" sz="2800" dirty="0"/>
              <a:t> au-delà de la juxtaposition des 2 approches ?).</a:t>
            </a:r>
          </a:p>
          <a:p>
            <a:r>
              <a:rPr lang="fr-CA" sz="2800" dirty="0"/>
              <a:t>Le quantitatif sous représenté.</a:t>
            </a:r>
          </a:p>
          <a:p>
            <a:r>
              <a:rPr lang="fr-CA" sz="2800" dirty="0"/>
              <a:t>Relative faiblesse dans la théorisation.</a:t>
            </a:r>
          </a:p>
          <a:p>
            <a:r>
              <a:rPr lang="fr-CA" sz="2800" dirty="0"/>
              <a:t>Centration sur la dimension pratique de la recherche.</a:t>
            </a:r>
          </a:p>
          <a:p>
            <a:endParaRPr lang="fr-CA"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804704"/>
          </a:xfrm>
        </p:spPr>
        <p:txBody>
          <a:bodyPr/>
          <a:lstStyle/>
          <a:p>
            <a:r>
              <a:rPr lang="fr-CA" dirty="0"/>
              <a:t>Plan de la présentation</a:t>
            </a:r>
          </a:p>
        </p:txBody>
      </p:sp>
      <p:sp>
        <p:nvSpPr>
          <p:cNvPr id="3" name="Espace réservé du contenu 2"/>
          <p:cNvSpPr>
            <a:spLocks noGrp="1"/>
          </p:cNvSpPr>
          <p:nvPr>
            <p:ph idx="1"/>
          </p:nvPr>
        </p:nvSpPr>
        <p:spPr>
          <a:xfrm>
            <a:off x="609599" y="1124744"/>
            <a:ext cx="6347714" cy="4916619"/>
          </a:xfrm>
        </p:spPr>
        <p:txBody>
          <a:bodyPr>
            <a:normAutofit/>
          </a:bodyPr>
          <a:lstStyle/>
          <a:p>
            <a:r>
              <a:rPr lang="fr-CA" sz="2400" dirty="0"/>
              <a:t>Introduction</a:t>
            </a:r>
          </a:p>
          <a:p>
            <a:r>
              <a:rPr lang="fr-CA" sz="2400" dirty="0"/>
              <a:t>Mise en contexte</a:t>
            </a:r>
          </a:p>
          <a:p>
            <a:r>
              <a:rPr lang="fr-CA" sz="2400" dirty="0"/>
              <a:t>Objectif poursuivi</a:t>
            </a:r>
          </a:p>
          <a:p>
            <a:r>
              <a:rPr lang="fr-CA" sz="2400" dirty="0"/>
              <a:t>Documents sélectionnés</a:t>
            </a:r>
          </a:p>
          <a:p>
            <a:r>
              <a:rPr lang="fr-CA" sz="2400" dirty="0"/>
              <a:t>Documents analysés</a:t>
            </a:r>
          </a:p>
          <a:p>
            <a:r>
              <a:rPr lang="fr-CA" sz="2400" dirty="0"/>
              <a:t>Méthodologie</a:t>
            </a:r>
          </a:p>
          <a:p>
            <a:r>
              <a:rPr lang="fr-CA" sz="2400" dirty="0"/>
              <a:t>Résultats</a:t>
            </a:r>
          </a:p>
          <a:p>
            <a:r>
              <a:rPr lang="fr-CA" sz="2400" dirty="0"/>
              <a:t>Discussion</a:t>
            </a:r>
          </a:p>
          <a:p>
            <a:r>
              <a:rPr lang="fr-CA" sz="2400" dirty="0"/>
              <a:t>Conclusion</a:t>
            </a:r>
          </a:p>
          <a:p>
            <a:r>
              <a:rPr lang="fr-CA" sz="2400" dirty="0"/>
              <a:t>Liste des textes analysés</a:t>
            </a:r>
          </a:p>
          <a:p>
            <a:endParaRPr lang="fr-CA"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804704"/>
          </a:xfrm>
        </p:spPr>
        <p:txBody>
          <a:bodyPr/>
          <a:lstStyle/>
          <a:p>
            <a:r>
              <a:rPr lang="fr-CA" dirty="0"/>
              <a:t>Introduction</a:t>
            </a:r>
          </a:p>
        </p:txBody>
      </p:sp>
      <p:sp>
        <p:nvSpPr>
          <p:cNvPr id="3" name="Espace réservé du contenu 2"/>
          <p:cNvSpPr>
            <a:spLocks noGrp="1"/>
          </p:cNvSpPr>
          <p:nvPr>
            <p:ph idx="1"/>
          </p:nvPr>
        </p:nvSpPr>
        <p:spPr>
          <a:xfrm>
            <a:off x="457200" y="1268760"/>
            <a:ext cx="7239000" cy="5186976"/>
          </a:xfrm>
        </p:spPr>
        <p:txBody>
          <a:bodyPr>
            <a:normAutofit/>
          </a:bodyPr>
          <a:lstStyle/>
          <a:p>
            <a:r>
              <a:rPr lang="fr-FR" sz="4000" dirty="0"/>
              <a:t>Notre présentation se propose d’explorer les questions de méthodologies dans l’analyse des pratiques de formation en stage en formation à l’enseignement.</a:t>
            </a:r>
            <a:endParaRPr lang="fr-CA"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732696"/>
          </a:xfrm>
        </p:spPr>
        <p:txBody>
          <a:bodyPr/>
          <a:lstStyle/>
          <a:p>
            <a:r>
              <a:rPr lang="fr-CA" dirty="0"/>
              <a:t>Mise en contexte</a:t>
            </a:r>
          </a:p>
        </p:txBody>
      </p:sp>
      <p:sp>
        <p:nvSpPr>
          <p:cNvPr id="3" name="Espace réservé du contenu 2"/>
          <p:cNvSpPr>
            <a:spLocks noGrp="1"/>
          </p:cNvSpPr>
          <p:nvPr>
            <p:ph idx="1"/>
          </p:nvPr>
        </p:nvSpPr>
        <p:spPr>
          <a:xfrm>
            <a:off x="457200" y="1196752"/>
            <a:ext cx="7239000" cy="5258984"/>
          </a:xfrm>
        </p:spPr>
        <p:txBody>
          <a:bodyPr>
            <a:normAutofit/>
          </a:bodyPr>
          <a:lstStyle/>
          <a:p>
            <a:pPr algn="just"/>
            <a:r>
              <a:rPr lang="fr-FR" sz="2400" dirty="0"/>
              <a:t>Au Québec, les stages de formation pratique sont devenus depuis près de deux décennies une des pierres angulaires de la formation initiale en enseignement. Ces stages, au nombre de quatre – environ 700 heures répartis sur quatre années– sont en quelque sorte les premiers moments de la pratique professionnelle d’un enseignant. </a:t>
            </a:r>
          </a:p>
          <a:p>
            <a:pPr algn="just"/>
            <a:r>
              <a:rPr lang="fr-FR" sz="2400" dirty="0"/>
              <a:t>Ils ont donné lieu à une pléthore de recherches. Force est de constater que, malgré cette avalanche de recherches, notre compréhension des processus en cours dans ces premiers moments de la pratique professionnelle est encore à parfaire.</a:t>
            </a:r>
            <a:endParaRPr lang="fr-CA"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732696"/>
          </a:xfrm>
        </p:spPr>
        <p:txBody>
          <a:bodyPr/>
          <a:lstStyle/>
          <a:p>
            <a:r>
              <a:rPr lang="fr-CA" dirty="0"/>
              <a:t>Objectif poursuivi</a:t>
            </a:r>
          </a:p>
        </p:txBody>
      </p:sp>
      <p:sp>
        <p:nvSpPr>
          <p:cNvPr id="3" name="Espace réservé du contenu 2"/>
          <p:cNvSpPr>
            <a:spLocks noGrp="1"/>
          </p:cNvSpPr>
          <p:nvPr>
            <p:ph idx="1"/>
          </p:nvPr>
        </p:nvSpPr>
        <p:spPr>
          <a:xfrm>
            <a:off x="457200" y="1268760"/>
            <a:ext cx="7239000" cy="5186976"/>
          </a:xfrm>
        </p:spPr>
        <p:txBody>
          <a:bodyPr>
            <a:noAutofit/>
          </a:bodyPr>
          <a:lstStyle/>
          <a:p>
            <a:r>
              <a:rPr lang="fr-FR" sz="2400" dirty="0"/>
              <a:t>Réaliser une synthèse des recherches empiriques menées au Québec sur les pratiques de stage en formation à l’enseignement en les analysant à partir des quatre  axes proposés dans ce colloques : </a:t>
            </a:r>
          </a:p>
          <a:p>
            <a:pPr lvl="1"/>
            <a:r>
              <a:rPr lang="fr-FR" sz="2000" dirty="0"/>
              <a:t>1-  Le type de recherche adopté et les fondements qui sous-tendent les choix méthodologiques ; </a:t>
            </a:r>
          </a:p>
          <a:p>
            <a:pPr lvl="1"/>
            <a:r>
              <a:rPr lang="fr-FR" sz="2000" dirty="0"/>
              <a:t>2- Les procédures présidant au choix des sujets ;</a:t>
            </a:r>
          </a:p>
          <a:p>
            <a:pPr lvl="1"/>
            <a:r>
              <a:rPr lang="fr-FR" sz="2000" dirty="0"/>
              <a:t>3- Les outils de recueil de données ; </a:t>
            </a:r>
          </a:p>
          <a:p>
            <a:pPr lvl="1"/>
            <a:r>
              <a:rPr lang="fr-FR" sz="2000" dirty="0"/>
              <a:t>4- Les modes de traitement des données. </a:t>
            </a:r>
            <a:endParaRPr lang="fr-CA"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732696"/>
          </a:xfrm>
        </p:spPr>
        <p:txBody>
          <a:bodyPr/>
          <a:lstStyle/>
          <a:p>
            <a:r>
              <a:rPr lang="fr-CA" dirty="0"/>
              <a:t>Documents sélectionnés</a:t>
            </a:r>
          </a:p>
        </p:txBody>
      </p:sp>
      <p:sp>
        <p:nvSpPr>
          <p:cNvPr id="3" name="Espace réservé du contenu 2"/>
          <p:cNvSpPr>
            <a:spLocks noGrp="1"/>
          </p:cNvSpPr>
          <p:nvPr>
            <p:ph idx="1"/>
          </p:nvPr>
        </p:nvSpPr>
        <p:spPr>
          <a:xfrm>
            <a:off x="395536" y="1268760"/>
            <a:ext cx="7239000" cy="5328592"/>
          </a:xfrm>
        </p:spPr>
        <p:txBody>
          <a:bodyPr>
            <a:noAutofit/>
          </a:bodyPr>
          <a:lstStyle/>
          <a:p>
            <a:r>
              <a:rPr lang="fr-CA" sz="2800" dirty="0"/>
              <a:t>Corpus de textes : articles scientifiques, chapitres de livres thèses et mémoires de chercheurs québécois parus en français entre 2000 et 2013.</a:t>
            </a:r>
          </a:p>
          <a:p>
            <a:r>
              <a:rPr lang="fr-CA" sz="2800" dirty="0"/>
              <a:t>Répartition du corpus :</a:t>
            </a:r>
          </a:p>
          <a:p>
            <a:pPr lvl="1"/>
            <a:r>
              <a:rPr lang="fr-FR" sz="2800" dirty="0"/>
              <a:t>RAC : </a:t>
            </a:r>
            <a:r>
              <a:rPr lang="fr-FR" sz="2800" dirty="0">
                <a:solidFill>
                  <a:srgbClr val="FF0000"/>
                </a:solidFill>
              </a:rPr>
              <a:t>15</a:t>
            </a:r>
          </a:p>
          <a:p>
            <a:pPr lvl="1"/>
            <a:r>
              <a:rPr lang="fr-FR" sz="2800" dirty="0"/>
              <a:t>CHAPITRES DANS COLLECTIFS : </a:t>
            </a:r>
            <a:r>
              <a:rPr lang="fr-FR" sz="2800" dirty="0">
                <a:solidFill>
                  <a:srgbClr val="FF0000"/>
                </a:solidFill>
              </a:rPr>
              <a:t>23 </a:t>
            </a:r>
          </a:p>
          <a:p>
            <a:pPr lvl="1"/>
            <a:r>
              <a:rPr lang="fr-FR" sz="2800" dirty="0"/>
              <a:t>Thèses de doctorat: </a:t>
            </a:r>
            <a:r>
              <a:rPr lang="fr-FR" sz="2800" dirty="0">
                <a:solidFill>
                  <a:srgbClr val="FF0000"/>
                </a:solidFill>
              </a:rPr>
              <a:t>3</a:t>
            </a:r>
          </a:p>
          <a:p>
            <a:pPr lvl="1"/>
            <a:r>
              <a:rPr lang="fr-FR" sz="2800" dirty="0"/>
              <a:t>Mémoires  de maîtrise:  </a:t>
            </a:r>
            <a:r>
              <a:rPr lang="fr-FR" sz="2800" dirty="0">
                <a:solidFill>
                  <a:srgbClr val="FF0000"/>
                </a:solidFill>
              </a:rPr>
              <a:t>3</a:t>
            </a:r>
          </a:p>
          <a:p>
            <a:r>
              <a:rPr lang="fr-CA" sz="2800" dirty="0"/>
              <a:t>Total : </a:t>
            </a:r>
            <a:r>
              <a:rPr lang="fr-CA" sz="2800" dirty="0">
                <a:solidFill>
                  <a:srgbClr val="FF0000"/>
                </a:solidFill>
              </a:rPr>
              <a:t>44</a:t>
            </a:r>
            <a:r>
              <a:rPr lang="fr-CA" sz="2800" dirty="0"/>
              <a:t> textes</a:t>
            </a:r>
          </a:p>
          <a:p>
            <a:endParaRPr lang="fr-F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660688"/>
          </a:xfrm>
        </p:spPr>
        <p:txBody>
          <a:bodyPr>
            <a:normAutofit/>
          </a:bodyPr>
          <a:lstStyle/>
          <a:p>
            <a:r>
              <a:rPr lang="fr-CA" dirty="0"/>
              <a:t>Documents analysés</a:t>
            </a:r>
          </a:p>
        </p:txBody>
      </p:sp>
      <p:sp>
        <p:nvSpPr>
          <p:cNvPr id="3" name="Espace réservé du contenu 2"/>
          <p:cNvSpPr>
            <a:spLocks noGrp="1"/>
          </p:cNvSpPr>
          <p:nvPr>
            <p:ph idx="1"/>
          </p:nvPr>
        </p:nvSpPr>
        <p:spPr>
          <a:xfrm>
            <a:off x="457200" y="1052736"/>
            <a:ext cx="7239000" cy="5403000"/>
          </a:xfrm>
        </p:spPr>
        <p:txBody>
          <a:bodyPr>
            <a:normAutofit/>
          </a:bodyPr>
          <a:lstStyle/>
          <a:p>
            <a:r>
              <a:rPr lang="fr-CA" sz="2400" b="1" u="sng" dirty="0"/>
              <a:t>Approches qualitative, quantitative, mixte ?</a:t>
            </a:r>
          </a:p>
          <a:p>
            <a:pPr lvl="1"/>
            <a:r>
              <a:rPr lang="fr-CA" sz="1800" u="sng" dirty="0"/>
              <a:t>Sur 44 textes </a:t>
            </a:r>
            <a:r>
              <a:rPr lang="fr-CA" sz="1800" dirty="0"/>
              <a:t>:</a:t>
            </a:r>
          </a:p>
          <a:p>
            <a:pPr lvl="2"/>
            <a:r>
              <a:rPr lang="fr-CA" sz="2800" dirty="0">
                <a:solidFill>
                  <a:srgbClr val="FF0000"/>
                </a:solidFill>
              </a:rPr>
              <a:t>1</a:t>
            </a:r>
            <a:r>
              <a:rPr lang="fr-CA" sz="2800" dirty="0"/>
              <a:t> recherche menée à partir d’une approche quantitative;</a:t>
            </a:r>
          </a:p>
          <a:p>
            <a:pPr lvl="2"/>
            <a:r>
              <a:rPr lang="fr-CA" sz="2800" dirty="0">
                <a:solidFill>
                  <a:srgbClr val="FF0000"/>
                </a:solidFill>
              </a:rPr>
              <a:t>12</a:t>
            </a:r>
            <a:r>
              <a:rPr lang="fr-CA" sz="2800" dirty="0"/>
              <a:t> recherches menées à partir d’une approche mixte;</a:t>
            </a:r>
          </a:p>
          <a:p>
            <a:pPr lvl="2"/>
            <a:r>
              <a:rPr lang="fr-CA" sz="2800" dirty="0">
                <a:solidFill>
                  <a:srgbClr val="FF0000"/>
                </a:solidFill>
              </a:rPr>
              <a:t>31</a:t>
            </a:r>
            <a:r>
              <a:rPr lang="fr-CA" sz="2800" dirty="0"/>
              <a:t> recherches menées à partir d’une approche qualitative.</a:t>
            </a:r>
          </a:p>
          <a:p>
            <a:pPr lvl="1"/>
            <a:r>
              <a:rPr lang="fr-CA" sz="2800" dirty="0"/>
              <a:t>Surreprésentation des approches qualitatives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39000" cy="660688"/>
          </a:xfrm>
        </p:spPr>
        <p:txBody>
          <a:bodyPr/>
          <a:lstStyle/>
          <a:p>
            <a:r>
              <a:rPr lang="fr-CA" dirty="0"/>
              <a:t>Méthodologie</a:t>
            </a:r>
          </a:p>
        </p:txBody>
      </p:sp>
      <p:sp>
        <p:nvSpPr>
          <p:cNvPr id="3" name="Espace réservé du contenu 2"/>
          <p:cNvSpPr>
            <a:spLocks noGrp="1"/>
          </p:cNvSpPr>
          <p:nvPr>
            <p:ph idx="1"/>
          </p:nvPr>
        </p:nvSpPr>
        <p:spPr>
          <a:xfrm>
            <a:off x="609599" y="1196752"/>
            <a:ext cx="6347714" cy="4844611"/>
          </a:xfrm>
        </p:spPr>
        <p:txBody>
          <a:bodyPr>
            <a:normAutofit/>
          </a:bodyPr>
          <a:lstStyle/>
          <a:p>
            <a:r>
              <a:rPr lang="fr-CA" sz="2800" dirty="0"/>
              <a:t>Sélection de textes :</a:t>
            </a:r>
          </a:p>
          <a:p>
            <a:endParaRPr lang="fr-CA" sz="2800" dirty="0"/>
          </a:p>
          <a:p>
            <a:pPr lvl="1"/>
            <a:r>
              <a:rPr lang="fr-CA" sz="2400" dirty="0"/>
              <a:t>Année de publication (2000 à 2012)</a:t>
            </a:r>
          </a:p>
          <a:p>
            <a:pPr lvl="1"/>
            <a:r>
              <a:rPr lang="fr-CA" sz="2400" dirty="0"/>
              <a:t>Types de textes (scientifiques)</a:t>
            </a:r>
          </a:p>
          <a:p>
            <a:endParaRPr lang="fr-CA" sz="2800" dirty="0"/>
          </a:p>
          <a:p>
            <a:r>
              <a:rPr lang="fr-CA" sz="2800" dirty="0"/>
              <a:t>Lecture des textes à partir d’une grille d’analyse…</a:t>
            </a:r>
          </a:p>
          <a:p>
            <a:pPr lvl="1"/>
            <a:r>
              <a:rPr lang="fr-CA" sz="2400" dirty="0"/>
              <a:t>4 assistants de recherche ont réalisé la recherche bibliographique et la recension des textes.</a:t>
            </a:r>
          </a:p>
        </p:txBody>
      </p:sp>
    </p:spTree>
    <p:extLst>
      <p:ext uri="{BB962C8B-B14F-4D97-AF65-F5344CB8AC3E}">
        <p14:creationId xmlns:p14="http://schemas.microsoft.com/office/powerpoint/2010/main" val="857260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Méthodologie</a:t>
            </a:r>
            <a:br>
              <a:rPr lang="fr-CA" dirty="0"/>
            </a:br>
            <a:r>
              <a:rPr lang="fr-CA" dirty="0"/>
              <a:t>(élément de la grille)</a:t>
            </a:r>
          </a:p>
        </p:txBody>
      </p:sp>
      <p:sp>
        <p:nvSpPr>
          <p:cNvPr id="3" name="Espace réservé du contenu 2"/>
          <p:cNvSpPr>
            <a:spLocks noGrp="1"/>
          </p:cNvSpPr>
          <p:nvPr>
            <p:ph idx="1"/>
          </p:nvPr>
        </p:nvSpPr>
        <p:spPr/>
        <p:txBody>
          <a:bodyPr>
            <a:normAutofit/>
          </a:bodyPr>
          <a:lstStyle/>
          <a:p>
            <a:r>
              <a:rPr lang="fr-CA" sz="2400" dirty="0"/>
              <a:t>Approche générale</a:t>
            </a:r>
          </a:p>
          <a:p>
            <a:r>
              <a:rPr lang="fr-CA" sz="2400" dirty="0"/>
              <a:t>Méthode</a:t>
            </a:r>
          </a:p>
          <a:p>
            <a:r>
              <a:rPr lang="fr-CA" sz="2400" dirty="0"/>
              <a:t>Cadre d’analyse méthodologique</a:t>
            </a:r>
          </a:p>
          <a:p>
            <a:r>
              <a:rPr lang="fr-CA" sz="2400" dirty="0"/>
              <a:t>Instruments de recueil de données</a:t>
            </a:r>
          </a:p>
          <a:p>
            <a:r>
              <a:rPr lang="fr-CA" sz="2400" dirty="0"/>
              <a:t>Échantillon</a:t>
            </a:r>
          </a:p>
          <a:p>
            <a:r>
              <a:rPr lang="fr-CA" sz="2400" dirty="0"/>
              <a:t>Nature des données</a:t>
            </a:r>
          </a:p>
          <a:p>
            <a:r>
              <a:rPr lang="fr-CA" sz="2400" dirty="0"/>
              <a:t>Traitement et analyse des données</a:t>
            </a:r>
          </a:p>
        </p:txBody>
      </p:sp>
    </p:spTree>
    <p:extLst>
      <p:ext uri="{BB962C8B-B14F-4D97-AF65-F5344CB8AC3E}">
        <p14:creationId xmlns:p14="http://schemas.microsoft.com/office/powerpoint/2010/main" val="1536504163"/>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218</TotalTime>
  <Words>853</Words>
  <Application>Microsoft Office PowerPoint</Application>
  <PresentationFormat>On-screen Show (4:3)</PresentationFormat>
  <Paragraphs>98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Trebuchet MS</vt:lpstr>
      <vt:lpstr>Wingdings 3</vt:lpstr>
      <vt:lpstr>Facette</vt:lpstr>
      <vt:lpstr>Comment analyse-t-on les pratiques de formation en stage d’enseignement ? Tour d’horizon des recherches au Québec  </vt:lpstr>
      <vt:lpstr>Plan de la présentation</vt:lpstr>
      <vt:lpstr>Introduction</vt:lpstr>
      <vt:lpstr>Mise en contexte</vt:lpstr>
      <vt:lpstr>Objectif poursuivi</vt:lpstr>
      <vt:lpstr>Documents sélectionnés</vt:lpstr>
      <vt:lpstr>Documents analysés</vt:lpstr>
      <vt:lpstr>Méthodologie</vt:lpstr>
      <vt:lpstr>Méthodologie (élément de la grille)</vt:lpstr>
      <vt:lpstr>Résultats</vt:lpstr>
      <vt:lpstr>Résultats</vt:lpstr>
      <vt:lpstr>Résultats</vt:lpstr>
      <vt:lpstr>Résultats</vt:lpstr>
      <vt:lpstr>Discussion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méthodes d’analyse des pratiques de formation en stage d’enseignement : tour d’horizon des recherches au Québec</dc:title>
  <dc:creator>Caroline Jeanson</dc:creator>
  <cp:lastModifiedBy>Caroline Jeanson</cp:lastModifiedBy>
  <cp:revision>47</cp:revision>
  <dcterms:modified xsi:type="dcterms:W3CDTF">2016-10-25T19:27:06Z</dcterms:modified>
</cp:coreProperties>
</file>